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3" r:id="rId6"/>
    <p:sldId id="262" r:id="rId7"/>
    <p:sldId id="259" r:id="rId8"/>
    <p:sldId id="260" r:id="rId9"/>
    <p:sldId id="264"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8" r:id="rId31"/>
    <p:sldId id="289" r:id="rId3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àu Chủ Đạo Slide" id="{F5610B09-BC3C-45DC-9D50-2603429F3E59}">
          <p14:sldIdLst>
            <p14:sldId id="256"/>
            <p14:sldId id="257"/>
            <p14:sldId id="258"/>
            <p14:sldId id="261"/>
            <p14:sldId id="263"/>
            <p14:sldId id="262"/>
            <p14:sldId id="259"/>
            <p14:sldId id="260"/>
          </p14:sldIdLst>
        </p14:section>
        <p14:section name="Mở Đầu" id="{DA43FC3D-F368-428E-BACE-79475075C8EF}">
          <p14:sldIdLst>
            <p14:sldId id="264"/>
            <p14:sldId id="266"/>
            <p14:sldId id="267"/>
            <p14:sldId id="268"/>
            <p14:sldId id="269"/>
            <p14:sldId id="270"/>
            <p14:sldId id="272"/>
            <p14:sldId id="273"/>
            <p14:sldId id="274"/>
            <p14:sldId id="275"/>
            <p14:sldId id="276"/>
            <p14:sldId id="277"/>
            <p14:sldId id="278"/>
            <p14:sldId id="279"/>
            <p14:sldId id="280"/>
            <p14:sldId id="281"/>
            <p14:sldId id="282"/>
            <p14:sldId id="283"/>
            <p14:sldId id="284"/>
            <p14:sldId id="285"/>
            <p14:sldId id="286"/>
            <p14:sldId id="288"/>
            <p14:sldId id="289"/>
          </p14:sldIdLst>
        </p14:section>
      </p14:sectionLst>
    </p:ext>
    <p:ext uri="{EFAFB233-063F-42B5-8137-9DF3F51BA10A}">
      <p15:sldGuideLst xmlns:p15="http://schemas.microsoft.com/office/powerpoint/2012/main">
        <p15:guide id="1" orient="horz" pos="2160" userDrawn="1">
          <p15:clr>
            <a:srgbClr val="A4A3A4"/>
          </p15:clr>
        </p15:guide>
        <p15:guide id="2" pos="3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80BB"/>
    <a:srgbClr val="FFB8D0"/>
    <a:srgbClr val="F3ECEB"/>
    <a:srgbClr val="6A9CFD"/>
    <a:srgbClr val="FF7D7D"/>
    <a:srgbClr val="FB6376"/>
    <a:srgbClr val="FCB1A6"/>
    <a:srgbClr val="FFBFB3"/>
    <a:srgbClr val="FF2D2D"/>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12" autoAdjust="0"/>
    <p:restoredTop sz="94660"/>
  </p:normalViewPr>
  <p:slideViewPr>
    <p:cSldViewPr snapToGrid="0" showGuides="1">
      <p:cViewPr varScale="1">
        <p:scale>
          <a:sx n="66" d="100"/>
          <a:sy n="66" d="100"/>
        </p:scale>
        <p:origin x="-48" y="84"/>
      </p:cViewPr>
      <p:guideLst>
        <p:guide orient="horz" pos="2160"/>
        <p:guide pos="3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41435C-0297-98EB-F1B5-07F94A776823}"/>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3CC59C20-97B6-B7AD-D615-88DD146C77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6FBFE7AC-D601-D8EA-19AD-E2E87AD6D228}"/>
              </a:ext>
            </a:extLst>
          </p:cNvPr>
          <p:cNvSpPr>
            <a:spLocks noGrp="1"/>
          </p:cNvSpPr>
          <p:nvPr>
            <p:ph type="dt" sz="half" idx="10"/>
          </p:nvPr>
        </p:nvSpPr>
        <p:spPr/>
        <p:txBody>
          <a:bodyPr/>
          <a:lstStyle/>
          <a:p>
            <a:fld id="{6537B013-8B6A-4424-9FBE-45A2EA270A7E}" type="datetimeFigureOut">
              <a:rPr lang="vi-VN" smtClean="0"/>
              <a:t>13/06/2023</a:t>
            </a:fld>
            <a:endParaRPr lang="vi-VN"/>
          </a:p>
        </p:txBody>
      </p:sp>
      <p:sp>
        <p:nvSpPr>
          <p:cNvPr id="5" name="Chỗ dành sẵn cho Chân trang 4">
            <a:extLst>
              <a:ext uri="{FF2B5EF4-FFF2-40B4-BE49-F238E27FC236}">
                <a16:creationId xmlns:a16="http://schemas.microsoft.com/office/drawing/2014/main" id="{8350212B-F4FA-16FF-67C6-B26740F7AE11}"/>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8352B01E-49C9-2951-5CA5-2A389210FCB6}"/>
              </a:ext>
            </a:extLst>
          </p:cNvPr>
          <p:cNvSpPr>
            <a:spLocks noGrp="1"/>
          </p:cNvSpPr>
          <p:nvPr>
            <p:ph type="sldNum" sz="quarter" idx="12"/>
          </p:nvPr>
        </p:nvSpPr>
        <p:spPr/>
        <p:txBody>
          <a:bodyPr/>
          <a:lstStyle/>
          <a:p>
            <a:fld id="{0BD92217-FD85-4B04-A553-848CA5FDAE3A}" type="slidenum">
              <a:rPr lang="vi-VN" smtClean="0"/>
              <a:t>‹#›</a:t>
            </a:fld>
            <a:endParaRPr lang="vi-VN"/>
          </a:p>
        </p:txBody>
      </p:sp>
    </p:spTree>
    <p:extLst>
      <p:ext uri="{BB962C8B-B14F-4D97-AF65-F5344CB8AC3E}">
        <p14:creationId xmlns:p14="http://schemas.microsoft.com/office/powerpoint/2010/main" val="3365052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69AB114-4D21-0680-6CEE-8BC4562CBA06}"/>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C4690034-50FC-CA77-2418-EE8F021509DD}"/>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4552E04-5DBF-3A23-ACFB-89334715929C}"/>
              </a:ext>
            </a:extLst>
          </p:cNvPr>
          <p:cNvSpPr>
            <a:spLocks noGrp="1"/>
          </p:cNvSpPr>
          <p:nvPr>
            <p:ph type="dt" sz="half" idx="10"/>
          </p:nvPr>
        </p:nvSpPr>
        <p:spPr/>
        <p:txBody>
          <a:bodyPr/>
          <a:lstStyle/>
          <a:p>
            <a:fld id="{6537B013-8B6A-4424-9FBE-45A2EA270A7E}" type="datetimeFigureOut">
              <a:rPr lang="vi-VN" smtClean="0"/>
              <a:t>13/06/2023</a:t>
            </a:fld>
            <a:endParaRPr lang="vi-VN"/>
          </a:p>
        </p:txBody>
      </p:sp>
      <p:sp>
        <p:nvSpPr>
          <p:cNvPr id="5" name="Chỗ dành sẵn cho Chân trang 4">
            <a:extLst>
              <a:ext uri="{FF2B5EF4-FFF2-40B4-BE49-F238E27FC236}">
                <a16:creationId xmlns:a16="http://schemas.microsoft.com/office/drawing/2014/main" id="{AB3AF8FB-9C0B-5A8C-E4B9-69581AD1709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38AB5AD-AAB5-06E4-CE5F-91E16E432218}"/>
              </a:ext>
            </a:extLst>
          </p:cNvPr>
          <p:cNvSpPr>
            <a:spLocks noGrp="1"/>
          </p:cNvSpPr>
          <p:nvPr>
            <p:ph type="sldNum" sz="quarter" idx="12"/>
          </p:nvPr>
        </p:nvSpPr>
        <p:spPr/>
        <p:txBody>
          <a:bodyPr/>
          <a:lstStyle/>
          <a:p>
            <a:fld id="{0BD92217-FD85-4B04-A553-848CA5FDAE3A}" type="slidenum">
              <a:rPr lang="vi-VN" smtClean="0"/>
              <a:t>‹#›</a:t>
            </a:fld>
            <a:endParaRPr lang="vi-VN"/>
          </a:p>
        </p:txBody>
      </p:sp>
    </p:spTree>
    <p:extLst>
      <p:ext uri="{BB962C8B-B14F-4D97-AF65-F5344CB8AC3E}">
        <p14:creationId xmlns:p14="http://schemas.microsoft.com/office/powerpoint/2010/main" val="1360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954B8A20-FF67-212C-29D1-64D47A492A6C}"/>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C446B881-A79D-0D3F-5D92-8CC95CA87E28}"/>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D3861B79-440B-444B-223D-FF0147D8A07E}"/>
              </a:ext>
            </a:extLst>
          </p:cNvPr>
          <p:cNvSpPr>
            <a:spLocks noGrp="1"/>
          </p:cNvSpPr>
          <p:nvPr>
            <p:ph type="dt" sz="half" idx="10"/>
          </p:nvPr>
        </p:nvSpPr>
        <p:spPr/>
        <p:txBody>
          <a:bodyPr/>
          <a:lstStyle/>
          <a:p>
            <a:fld id="{6537B013-8B6A-4424-9FBE-45A2EA270A7E}" type="datetimeFigureOut">
              <a:rPr lang="vi-VN" smtClean="0"/>
              <a:t>13/06/2023</a:t>
            </a:fld>
            <a:endParaRPr lang="vi-VN"/>
          </a:p>
        </p:txBody>
      </p:sp>
      <p:sp>
        <p:nvSpPr>
          <p:cNvPr id="5" name="Chỗ dành sẵn cho Chân trang 4">
            <a:extLst>
              <a:ext uri="{FF2B5EF4-FFF2-40B4-BE49-F238E27FC236}">
                <a16:creationId xmlns:a16="http://schemas.microsoft.com/office/drawing/2014/main" id="{7A8702B9-0390-DCA1-A1F8-BE2159E7390A}"/>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609933A-0C60-5CC9-4044-B80C06EE403E}"/>
              </a:ext>
            </a:extLst>
          </p:cNvPr>
          <p:cNvSpPr>
            <a:spLocks noGrp="1"/>
          </p:cNvSpPr>
          <p:nvPr>
            <p:ph type="sldNum" sz="quarter" idx="12"/>
          </p:nvPr>
        </p:nvSpPr>
        <p:spPr/>
        <p:txBody>
          <a:bodyPr/>
          <a:lstStyle/>
          <a:p>
            <a:fld id="{0BD92217-FD85-4B04-A553-848CA5FDAE3A}" type="slidenum">
              <a:rPr lang="vi-VN" smtClean="0"/>
              <a:t>‹#›</a:t>
            </a:fld>
            <a:endParaRPr lang="vi-VN"/>
          </a:p>
        </p:txBody>
      </p:sp>
    </p:spTree>
    <p:extLst>
      <p:ext uri="{BB962C8B-B14F-4D97-AF65-F5344CB8AC3E}">
        <p14:creationId xmlns:p14="http://schemas.microsoft.com/office/powerpoint/2010/main" val="4743757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A51C5E8-6F82-7C47-3DBB-46610B5F9C89}"/>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0E62C3DE-743C-BE8E-C77A-6FE9391CAF90}"/>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56BA62EC-C2CC-C459-1D1B-7923A410B126}"/>
              </a:ext>
            </a:extLst>
          </p:cNvPr>
          <p:cNvSpPr>
            <a:spLocks noGrp="1"/>
          </p:cNvSpPr>
          <p:nvPr>
            <p:ph type="dt" sz="half" idx="10"/>
          </p:nvPr>
        </p:nvSpPr>
        <p:spPr/>
        <p:txBody>
          <a:bodyPr/>
          <a:lstStyle/>
          <a:p>
            <a:fld id="{6537B013-8B6A-4424-9FBE-45A2EA270A7E}" type="datetimeFigureOut">
              <a:rPr lang="vi-VN" smtClean="0"/>
              <a:t>13/06/2023</a:t>
            </a:fld>
            <a:endParaRPr lang="vi-VN"/>
          </a:p>
        </p:txBody>
      </p:sp>
      <p:sp>
        <p:nvSpPr>
          <p:cNvPr id="5" name="Chỗ dành sẵn cho Chân trang 4">
            <a:extLst>
              <a:ext uri="{FF2B5EF4-FFF2-40B4-BE49-F238E27FC236}">
                <a16:creationId xmlns:a16="http://schemas.microsoft.com/office/drawing/2014/main" id="{6FC3340A-9B2C-CB21-A91F-708F879D59BC}"/>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CAF006A9-20E5-25D9-8FAD-94DC93AB9276}"/>
              </a:ext>
            </a:extLst>
          </p:cNvPr>
          <p:cNvSpPr>
            <a:spLocks noGrp="1"/>
          </p:cNvSpPr>
          <p:nvPr>
            <p:ph type="sldNum" sz="quarter" idx="12"/>
          </p:nvPr>
        </p:nvSpPr>
        <p:spPr/>
        <p:txBody>
          <a:bodyPr/>
          <a:lstStyle/>
          <a:p>
            <a:fld id="{0BD92217-FD85-4B04-A553-848CA5FDAE3A}" type="slidenum">
              <a:rPr lang="vi-VN" smtClean="0"/>
              <a:t>‹#›</a:t>
            </a:fld>
            <a:endParaRPr lang="vi-VN"/>
          </a:p>
        </p:txBody>
      </p:sp>
    </p:spTree>
    <p:extLst>
      <p:ext uri="{BB962C8B-B14F-4D97-AF65-F5344CB8AC3E}">
        <p14:creationId xmlns:p14="http://schemas.microsoft.com/office/powerpoint/2010/main" val="451280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B84C7D-1639-3DA0-CA89-762F6D3298CB}"/>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00457C66-0E59-B64C-1E2B-0DA9B22CDC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B878C166-DD2B-DD32-28FF-029124EC9F3F}"/>
              </a:ext>
            </a:extLst>
          </p:cNvPr>
          <p:cNvSpPr>
            <a:spLocks noGrp="1"/>
          </p:cNvSpPr>
          <p:nvPr>
            <p:ph type="dt" sz="half" idx="10"/>
          </p:nvPr>
        </p:nvSpPr>
        <p:spPr/>
        <p:txBody>
          <a:bodyPr/>
          <a:lstStyle/>
          <a:p>
            <a:fld id="{6537B013-8B6A-4424-9FBE-45A2EA270A7E}" type="datetimeFigureOut">
              <a:rPr lang="vi-VN" smtClean="0"/>
              <a:t>13/06/2023</a:t>
            </a:fld>
            <a:endParaRPr lang="vi-VN"/>
          </a:p>
        </p:txBody>
      </p:sp>
      <p:sp>
        <p:nvSpPr>
          <p:cNvPr id="5" name="Chỗ dành sẵn cho Chân trang 4">
            <a:extLst>
              <a:ext uri="{FF2B5EF4-FFF2-40B4-BE49-F238E27FC236}">
                <a16:creationId xmlns:a16="http://schemas.microsoft.com/office/drawing/2014/main" id="{264831BC-16A4-50FC-2ED8-4A9057BACE8C}"/>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CB67332-EF9D-10E3-7019-340E2CD49188}"/>
              </a:ext>
            </a:extLst>
          </p:cNvPr>
          <p:cNvSpPr>
            <a:spLocks noGrp="1"/>
          </p:cNvSpPr>
          <p:nvPr>
            <p:ph type="sldNum" sz="quarter" idx="12"/>
          </p:nvPr>
        </p:nvSpPr>
        <p:spPr/>
        <p:txBody>
          <a:bodyPr/>
          <a:lstStyle/>
          <a:p>
            <a:fld id="{0BD92217-FD85-4B04-A553-848CA5FDAE3A}" type="slidenum">
              <a:rPr lang="vi-VN" smtClean="0"/>
              <a:t>‹#›</a:t>
            </a:fld>
            <a:endParaRPr lang="vi-VN"/>
          </a:p>
        </p:txBody>
      </p:sp>
    </p:spTree>
    <p:extLst>
      <p:ext uri="{BB962C8B-B14F-4D97-AF65-F5344CB8AC3E}">
        <p14:creationId xmlns:p14="http://schemas.microsoft.com/office/powerpoint/2010/main" val="20085644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8B755B7-2DA6-5AE0-76DD-974319988380}"/>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D321508A-4F96-DF9A-946F-3F0B47B923EF}"/>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DC6903CC-FC67-BFE5-F828-6DC0BBF2D34B}"/>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3517B514-C203-BDC3-88D5-BECF677E999E}"/>
              </a:ext>
            </a:extLst>
          </p:cNvPr>
          <p:cNvSpPr>
            <a:spLocks noGrp="1"/>
          </p:cNvSpPr>
          <p:nvPr>
            <p:ph type="dt" sz="half" idx="10"/>
          </p:nvPr>
        </p:nvSpPr>
        <p:spPr/>
        <p:txBody>
          <a:bodyPr/>
          <a:lstStyle/>
          <a:p>
            <a:fld id="{6537B013-8B6A-4424-9FBE-45A2EA270A7E}" type="datetimeFigureOut">
              <a:rPr lang="vi-VN" smtClean="0"/>
              <a:t>13/06/2023</a:t>
            </a:fld>
            <a:endParaRPr lang="vi-VN"/>
          </a:p>
        </p:txBody>
      </p:sp>
      <p:sp>
        <p:nvSpPr>
          <p:cNvPr id="6" name="Chỗ dành sẵn cho Chân trang 5">
            <a:extLst>
              <a:ext uri="{FF2B5EF4-FFF2-40B4-BE49-F238E27FC236}">
                <a16:creationId xmlns:a16="http://schemas.microsoft.com/office/drawing/2014/main" id="{16C895C7-0B09-F4D9-55DA-AC6AF3495C3E}"/>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373C886F-5C81-5651-32CA-4B8C736D1E80}"/>
              </a:ext>
            </a:extLst>
          </p:cNvPr>
          <p:cNvSpPr>
            <a:spLocks noGrp="1"/>
          </p:cNvSpPr>
          <p:nvPr>
            <p:ph type="sldNum" sz="quarter" idx="12"/>
          </p:nvPr>
        </p:nvSpPr>
        <p:spPr/>
        <p:txBody>
          <a:bodyPr/>
          <a:lstStyle/>
          <a:p>
            <a:fld id="{0BD92217-FD85-4B04-A553-848CA5FDAE3A}" type="slidenum">
              <a:rPr lang="vi-VN" smtClean="0"/>
              <a:t>‹#›</a:t>
            </a:fld>
            <a:endParaRPr lang="vi-VN"/>
          </a:p>
        </p:txBody>
      </p:sp>
    </p:spTree>
    <p:extLst>
      <p:ext uri="{BB962C8B-B14F-4D97-AF65-F5344CB8AC3E}">
        <p14:creationId xmlns:p14="http://schemas.microsoft.com/office/powerpoint/2010/main" val="1129327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672848-2D98-56C0-24E7-200FDD5DCCEE}"/>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72C15F72-3AB9-528C-37D1-5DC4189180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5AAC8633-69B3-A85B-6C88-4F98FEB1A59B}"/>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3EC50918-E045-1D89-43DE-C0E9B7BB95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966262B6-6B4A-F562-9707-F59A4E53C675}"/>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A57A7064-7CD3-BB65-7864-CBD602C86C99}"/>
              </a:ext>
            </a:extLst>
          </p:cNvPr>
          <p:cNvSpPr>
            <a:spLocks noGrp="1"/>
          </p:cNvSpPr>
          <p:nvPr>
            <p:ph type="dt" sz="half" idx="10"/>
          </p:nvPr>
        </p:nvSpPr>
        <p:spPr/>
        <p:txBody>
          <a:bodyPr/>
          <a:lstStyle/>
          <a:p>
            <a:fld id="{6537B013-8B6A-4424-9FBE-45A2EA270A7E}" type="datetimeFigureOut">
              <a:rPr lang="vi-VN" smtClean="0"/>
              <a:t>13/06/2023</a:t>
            </a:fld>
            <a:endParaRPr lang="vi-VN"/>
          </a:p>
        </p:txBody>
      </p:sp>
      <p:sp>
        <p:nvSpPr>
          <p:cNvPr id="8" name="Chỗ dành sẵn cho Chân trang 7">
            <a:extLst>
              <a:ext uri="{FF2B5EF4-FFF2-40B4-BE49-F238E27FC236}">
                <a16:creationId xmlns:a16="http://schemas.microsoft.com/office/drawing/2014/main" id="{D42464F7-0038-4FCD-0411-405F15CCB1AD}"/>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DBA60EF2-4C5E-CC71-3461-38C043594DF1}"/>
              </a:ext>
            </a:extLst>
          </p:cNvPr>
          <p:cNvSpPr>
            <a:spLocks noGrp="1"/>
          </p:cNvSpPr>
          <p:nvPr>
            <p:ph type="sldNum" sz="quarter" idx="12"/>
          </p:nvPr>
        </p:nvSpPr>
        <p:spPr/>
        <p:txBody>
          <a:bodyPr/>
          <a:lstStyle/>
          <a:p>
            <a:fld id="{0BD92217-FD85-4B04-A553-848CA5FDAE3A}" type="slidenum">
              <a:rPr lang="vi-VN" smtClean="0"/>
              <a:t>‹#›</a:t>
            </a:fld>
            <a:endParaRPr lang="vi-VN"/>
          </a:p>
        </p:txBody>
      </p:sp>
    </p:spTree>
    <p:extLst>
      <p:ext uri="{BB962C8B-B14F-4D97-AF65-F5344CB8AC3E}">
        <p14:creationId xmlns:p14="http://schemas.microsoft.com/office/powerpoint/2010/main" val="2238463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7B6D83E-440B-543D-BADE-D52A0169B0DB}"/>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B8C18F3F-2358-15EA-D2A4-43B819948157}"/>
              </a:ext>
            </a:extLst>
          </p:cNvPr>
          <p:cNvSpPr>
            <a:spLocks noGrp="1"/>
          </p:cNvSpPr>
          <p:nvPr>
            <p:ph type="dt" sz="half" idx="10"/>
          </p:nvPr>
        </p:nvSpPr>
        <p:spPr/>
        <p:txBody>
          <a:bodyPr/>
          <a:lstStyle/>
          <a:p>
            <a:fld id="{6537B013-8B6A-4424-9FBE-45A2EA270A7E}" type="datetimeFigureOut">
              <a:rPr lang="vi-VN" smtClean="0"/>
              <a:t>13/06/2023</a:t>
            </a:fld>
            <a:endParaRPr lang="vi-VN"/>
          </a:p>
        </p:txBody>
      </p:sp>
      <p:sp>
        <p:nvSpPr>
          <p:cNvPr id="4" name="Chỗ dành sẵn cho Chân trang 3">
            <a:extLst>
              <a:ext uri="{FF2B5EF4-FFF2-40B4-BE49-F238E27FC236}">
                <a16:creationId xmlns:a16="http://schemas.microsoft.com/office/drawing/2014/main" id="{74173803-29D9-2068-A1E8-F780C2BD90D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363641F0-5FD2-E0CB-949B-F79AD6E87D83}"/>
              </a:ext>
            </a:extLst>
          </p:cNvPr>
          <p:cNvSpPr>
            <a:spLocks noGrp="1"/>
          </p:cNvSpPr>
          <p:nvPr>
            <p:ph type="sldNum" sz="quarter" idx="12"/>
          </p:nvPr>
        </p:nvSpPr>
        <p:spPr/>
        <p:txBody>
          <a:bodyPr/>
          <a:lstStyle/>
          <a:p>
            <a:fld id="{0BD92217-FD85-4B04-A553-848CA5FDAE3A}" type="slidenum">
              <a:rPr lang="vi-VN" smtClean="0"/>
              <a:t>‹#›</a:t>
            </a:fld>
            <a:endParaRPr lang="vi-VN"/>
          </a:p>
        </p:txBody>
      </p:sp>
    </p:spTree>
    <p:extLst>
      <p:ext uri="{BB962C8B-B14F-4D97-AF65-F5344CB8AC3E}">
        <p14:creationId xmlns:p14="http://schemas.microsoft.com/office/powerpoint/2010/main" val="165834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AD4A35BD-50AE-13D6-FDDC-15BA8B17593F}"/>
              </a:ext>
            </a:extLst>
          </p:cNvPr>
          <p:cNvSpPr>
            <a:spLocks noGrp="1"/>
          </p:cNvSpPr>
          <p:nvPr>
            <p:ph type="dt" sz="half" idx="10"/>
          </p:nvPr>
        </p:nvSpPr>
        <p:spPr/>
        <p:txBody>
          <a:bodyPr/>
          <a:lstStyle/>
          <a:p>
            <a:fld id="{6537B013-8B6A-4424-9FBE-45A2EA270A7E}" type="datetimeFigureOut">
              <a:rPr lang="vi-VN" smtClean="0"/>
              <a:t>13/06/2023</a:t>
            </a:fld>
            <a:endParaRPr lang="vi-VN"/>
          </a:p>
        </p:txBody>
      </p:sp>
      <p:sp>
        <p:nvSpPr>
          <p:cNvPr id="3" name="Chỗ dành sẵn cho Chân trang 2">
            <a:extLst>
              <a:ext uri="{FF2B5EF4-FFF2-40B4-BE49-F238E27FC236}">
                <a16:creationId xmlns:a16="http://schemas.microsoft.com/office/drawing/2014/main" id="{A3C6FC13-BDFE-FB80-A13F-772BBFF4DD21}"/>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033ECD28-BACF-3318-0FFB-B2260A9C84B5}"/>
              </a:ext>
            </a:extLst>
          </p:cNvPr>
          <p:cNvSpPr>
            <a:spLocks noGrp="1"/>
          </p:cNvSpPr>
          <p:nvPr>
            <p:ph type="sldNum" sz="quarter" idx="12"/>
          </p:nvPr>
        </p:nvSpPr>
        <p:spPr/>
        <p:txBody>
          <a:bodyPr/>
          <a:lstStyle/>
          <a:p>
            <a:fld id="{0BD92217-FD85-4B04-A553-848CA5FDAE3A}" type="slidenum">
              <a:rPr lang="vi-VN" smtClean="0"/>
              <a:t>‹#›</a:t>
            </a:fld>
            <a:endParaRPr lang="vi-VN"/>
          </a:p>
        </p:txBody>
      </p:sp>
    </p:spTree>
    <p:extLst>
      <p:ext uri="{BB962C8B-B14F-4D97-AF65-F5344CB8AC3E}">
        <p14:creationId xmlns:p14="http://schemas.microsoft.com/office/powerpoint/2010/main" val="1928630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B919994-DD98-35C5-6D2A-4B3DFD3AE90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EA8983C9-34E6-03A3-4C3A-856D0B6F53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8247BE23-A06E-8944-51C2-457261C6FE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6DF1C684-535D-F31B-5C7A-59A2B221CFE4}"/>
              </a:ext>
            </a:extLst>
          </p:cNvPr>
          <p:cNvSpPr>
            <a:spLocks noGrp="1"/>
          </p:cNvSpPr>
          <p:nvPr>
            <p:ph type="dt" sz="half" idx="10"/>
          </p:nvPr>
        </p:nvSpPr>
        <p:spPr/>
        <p:txBody>
          <a:bodyPr/>
          <a:lstStyle/>
          <a:p>
            <a:fld id="{6537B013-8B6A-4424-9FBE-45A2EA270A7E}" type="datetimeFigureOut">
              <a:rPr lang="vi-VN" smtClean="0"/>
              <a:t>13/06/2023</a:t>
            </a:fld>
            <a:endParaRPr lang="vi-VN"/>
          </a:p>
        </p:txBody>
      </p:sp>
      <p:sp>
        <p:nvSpPr>
          <p:cNvPr id="6" name="Chỗ dành sẵn cho Chân trang 5">
            <a:extLst>
              <a:ext uri="{FF2B5EF4-FFF2-40B4-BE49-F238E27FC236}">
                <a16:creationId xmlns:a16="http://schemas.microsoft.com/office/drawing/2014/main" id="{72AF67BE-99E7-92E6-AA69-36E406B97BD6}"/>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5679383-58E8-97D2-CF2A-BBB23E935B3F}"/>
              </a:ext>
            </a:extLst>
          </p:cNvPr>
          <p:cNvSpPr>
            <a:spLocks noGrp="1"/>
          </p:cNvSpPr>
          <p:nvPr>
            <p:ph type="sldNum" sz="quarter" idx="12"/>
          </p:nvPr>
        </p:nvSpPr>
        <p:spPr/>
        <p:txBody>
          <a:bodyPr/>
          <a:lstStyle/>
          <a:p>
            <a:fld id="{0BD92217-FD85-4B04-A553-848CA5FDAE3A}" type="slidenum">
              <a:rPr lang="vi-VN" smtClean="0"/>
              <a:t>‹#›</a:t>
            </a:fld>
            <a:endParaRPr lang="vi-VN"/>
          </a:p>
        </p:txBody>
      </p:sp>
    </p:spTree>
    <p:extLst>
      <p:ext uri="{BB962C8B-B14F-4D97-AF65-F5344CB8AC3E}">
        <p14:creationId xmlns:p14="http://schemas.microsoft.com/office/powerpoint/2010/main" val="2681194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412C66C-803F-8FB7-6D5B-301A77D6B72F}"/>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AAA56E1A-8E4D-67B7-E416-43D0D5B12A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D799FC38-D513-A3C2-D1EE-E634F950DC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E4698BEA-4AD9-6BAC-19EC-DFDB273F2ED2}"/>
              </a:ext>
            </a:extLst>
          </p:cNvPr>
          <p:cNvSpPr>
            <a:spLocks noGrp="1"/>
          </p:cNvSpPr>
          <p:nvPr>
            <p:ph type="dt" sz="half" idx="10"/>
          </p:nvPr>
        </p:nvSpPr>
        <p:spPr/>
        <p:txBody>
          <a:bodyPr/>
          <a:lstStyle/>
          <a:p>
            <a:fld id="{6537B013-8B6A-4424-9FBE-45A2EA270A7E}" type="datetimeFigureOut">
              <a:rPr lang="vi-VN" smtClean="0"/>
              <a:t>13/06/2023</a:t>
            </a:fld>
            <a:endParaRPr lang="vi-VN"/>
          </a:p>
        </p:txBody>
      </p:sp>
      <p:sp>
        <p:nvSpPr>
          <p:cNvPr id="6" name="Chỗ dành sẵn cho Chân trang 5">
            <a:extLst>
              <a:ext uri="{FF2B5EF4-FFF2-40B4-BE49-F238E27FC236}">
                <a16:creationId xmlns:a16="http://schemas.microsoft.com/office/drawing/2014/main" id="{EE64E120-6B52-69F4-DE90-77B1CBE634CA}"/>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D5A37FB9-9314-BC6D-4C61-B1E69762FB30}"/>
              </a:ext>
            </a:extLst>
          </p:cNvPr>
          <p:cNvSpPr>
            <a:spLocks noGrp="1"/>
          </p:cNvSpPr>
          <p:nvPr>
            <p:ph type="sldNum" sz="quarter" idx="12"/>
          </p:nvPr>
        </p:nvSpPr>
        <p:spPr/>
        <p:txBody>
          <a:bodyPr/>
          <a:lstStyle/>
          <a:p>
            <a:fld id="{0BD92217-FD85-4B04-A553-848CA5FDAE3A}" type="slidenum">
              <a:rPr lang="vi-VN" smtClean="0"/>
              <a:t>‹#›</a:t>
            </a:fld>
            <a:endParaRPr lang="vi-VN"/>
          </a:p>
        </p:txBody>
      </p:sp>
    </p:spTree>
    <p:extLst>
      <p:ext uri="{BB962C8B-B14F-4D97-AF65-F5344CB8AC3E}">
        <p14:creationId xmlns:p14="http://schemas.microsoft.com/office/powerpoint/2010/main" val="1226601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F2DCB2C2-2FE1-53FA-DAFD-AD1FDFE4D7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C570C58D-BD5F-7646-81FE-647280196A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E09C7E0F-159E-B884-24E8-A9C95DC354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37B013-8B6A-4424-9FBE-45A2EA270A7E}" type="datetimeFigureOut">
              <a:rPr lang="vi-VN" smtClean="0"/>
              <a:t>13/06/2023</a:t>
            </a:fld>
            <a:endParaRPr lang="vi-VN"/>
          </a:p>
        </p:txBody>
      </p:sp>
      <p:sp>
        <p:nvSpPr>
          <p:cNvPr id="5" name="Chỗ dành sẵn cho Chân trang 4">
            <a:extLst>
              <a:ext uri="{FF2B5EF4-FFF2-40B4-BE49-F238E27FC236}">
                <a16:creationId xmlns:a16="http://schemas.microsoft.com/office/drawing/2014/main" id="{C2332E64-C64C-F61F-67DD-C3B3B87FB0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22231679-737C-0202-19FA-9315F1155E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D92217-FD85-4B04-A553-848CA5FDAE3A}" type="slidenum">
              <a:rPr lang="vi-VN" smtClean="0"/>
              <a:t>‹#›</a:t>
            </a:fld>
            <a:endParaRPr lang="vi-VN"/>
          </a:p>
        </p:txBody>
      </p:sp>
    </p:spTree>
    <p:extLst>
      <p:ext uri="{BB962C8B-B14F-4D97-AF65-F5344CB8AC3E}">
        <p14:creationId xmlns:p14="http://schemas.microsoft.com/office/powerpoint/2010/main" val="35239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cohtran.blogspot.com/2015/06/bien-phap-huu-ich-cho-may-tinh.html" TargetMode="External"/><Relationship Id="rId7" Type="http://schemas.openxmlformats.org/officeDocument/2006/relationships/image" Target="../media/image8.sv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1.jpg"/><Relationship Id="rId4" Type="http://schemas.openxmlformats.org/officeDocument/2006/relationships/hyperlink" Target="https://cohtran.blogspot.com/2015/06/bien-phap-huu-ich-cho-may-tinh.html" TargetMode="External"/><Relationship Id="rId9" Type="http://schemas.openxmlformats.org/officeDocument/2006/relationships/image" Target="../media/image10.jpg"/></Relationships>
</file>

<file path=ppt/slides/_rels/slide1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3.png"/><Relationship Id="rId7" Type="http://schemas.openxmlformats.org/officeDocument/2006/relationships/image" Target="../media/image15.jp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hyperlink" Target="https://cohtran.blogspot.com/2015/06/bien-phap-huu-ich-cho-may-tinh.html" TargetMode="External"/><Relationship Id="rId5" Type="http://schemas.openxmlformats.org/officeDocument/2006/relationships/image" Target="../media/image4.jpg"/><Relationship Id="rId4" Type="http://schemas.openxmlformats.org/officeDocument/2006/relationships/image" Target="../media/image14.svg"/><Relationship Id="rId9" Type="http://schemas.openxmlformats.org/officeDocument/2006/relationships/image" Target="../media/image10.jpg"/></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5.jp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11.jp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hyperlink" Target="https://korben.info/cryptsync-chiffrez-en-aes-256-avant-denvoyer-sur-le-cloud.html" TargetMode="External"/><Relationship Id="rId11" Type="http://schemas.openxmlformats.org/officeDocument/2006/relationships/image" Target="../media/image10.jpg"/><Relationship Id="rId5" Type="http://schemas.openxmlformats.org/officeDocument/2006/relationships/image" Target="../media/image16.jp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8.svg"/><Relationship Id="rId12" Type="http://schemas.openxmlformats.org/officeDocument/2006/relationships/image" Target="../media/image15.jp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4.svg"/><Relationship Id="rId5" Type="http://schemas.openxmlformats.org/officeDocument/2006/relationships/hyperlink" Target="https://korben.info/cryptsync-chiffrez-en-aes-256-avant-denvoyer-sur-le-cloud.html" TargetMode="External"/><Relationship Id="rId10" Type="http://schemas.openxmlformats.org/officeDocument/2006/relationships/image" Target="../media/image13.png"/><Relationship Id="rId4" Type="http://schemas.openxmlformats.org/officeDocument/2006/relationships/image" Target="../media/image16.jpg"/><Relationship Id="rId9" Type="http://schemas.openxmlformats.org/officeDocument/2006/relationships/image" Target="../media/image20.svg"/></Relationships>
</file>

<file path=ppt/slides/_rels/slide1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jpg"/><Relationship Id="rId7"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hyperlink" Target="https://korben.info/cryptsync-chiffrez-en-aes-256-avant-denvoyer-sur-le-cloud.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microsoft.com/office/2007/relationships/hdphoto" Target="../media/hdphoto3.wdp"/><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microsoft.com/office/2007/relationships/hdphoto" Target="../media/hdphoto4.wdp"/><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4.png"/><Relationship Id="rId5" Type="http://schemas.microsoft.com/office/2007/relationships/hdphoto" Target="../media/hdphoto8.wdp"/><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3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4.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3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5.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3694D73B-C32E-5912-233C-3486329A6716}"/>
              </a:ext>
            </a:extLst>
          </p:cNvPr>
          <p:cNvSpPr/>
          <p:nvPr/>
        </p:nvSpPr>
        <p:spPr>
          <a:xfrm>
            <a:off x="8620295" y="151831"/>
            <a:ext cx="3352800" cy="6250673"/>
          </a:xfrm>
          <a:prstGeom prst="rect">
            <a:avLst/>
          </a:prstGeom>
          <a:gradFill flip="none" rotWithShape="1">
            <a:gsLst>
              <a:gs pos="59000">
                <a:srgbClr val="FFC0CB"/>
              </a:gs>
              <a:gs pos="29000">
                <a:srgbClr val="FFC0CB"/>
              </a:gs>
              <a:gs pos="0">
                <a:schemeClr val="accent1">
                  <a:lumMod val="45000"/>
                  <a:lumOff val="55000"/>
                </a:schemeClr>
              </a:gs>
              <a:gs pos="87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CON LOL</a:t>
            </a:r>
          </a:p>
        </p:txBody>
      </p:sp>
      <p:sp>
        <p:nvSpPr>
          <p:cNvPr id="5" name="Hình chữ nhật 4">
            <a:extLst>
              <a:ext uri="{FF2B5EF4-FFF2-40B4-BE49-F238E27FC236}">
                <a16:creationId xmlns:a16="http://schemas.microsoft.com/office/drawing/2014/main" id="{599977A7-850C-3B0D-61A7-65FA70AAA196}"/>
              </a:ext>
            </a:extLst>
          </p:cNvPr>
          <p:cNvSpPr/>
          <p:nvPr/>
        </p:nvSpPr>
        <p:spPr>
          <a:xfrm>
            <a:off x="218907" y="151831"/>
            <a:ext cx="3352799" cy="6250672"/>
          </a:xfrm>
          <a:prstGeom prst="rect">
            <a:avLst/>
          </a:prstGeom>
          <a:gradFill>
            <a:gsLst>
              <a:gs pos="59000">
                <a:srgbClr val="FFC0CB"/>
              </a:gs>
              <a:gs pos="29000">
                <a:srgbClr val="FFC0CB"/>
              </a:gs>
              <a:gs pos="0">
                <a:schemeClr val="accent1">
                  <a:lumMod val="45000"/>
                  <a:lumOff val="55000"/>
                </a:schemeClr>
              </a:gs>
              <a:gs pos="87000">
                <a:schemeClr val="accent1">
                  <a:lumMod val="30000"/>
                  <a:lumOff val="70000"/>
                </a:schemeClr>
              </a:gs>
            </a:gsLst>
            <a:path path="circle">
              <a:fillToRect l="100000" t="10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CON CÁ KOI</a:t>
            </a:r>
          </a:p>
        </p:txBody>
      </p:sp>
      <p:sp>
        <p:nvSpPr>
          <p:cNvPr id="6" name="Hình chữ nhật 5">
            <a:extLst>
              <a:ext uri="{FF2B5EF4-FFF2-40B4-BE49-F238E27FC236}">
                <a16:creationId xmlns:a16="http://schemas.microsoft.com/office/drawing/2014/main" id="{9B74C50E-7FCE-4415-A51B-38062137D7C3}"/>
              </a:ext>
            </a:extLst>
          </p:cNvPr>
          <p:cNvSpPr/>
          <p:nvPr/>
        </p:nvSpPr>
        <p:spPr>
          <a:xfrm>
            <a:off x="4360984" y="151832"/>
            <a:ext cx="3352800" cy="6250672"/>
          </a:xfrm>
          <a:prstGeom prst="rect">
            <a:avLst/>
          </a:prstGeom>
          <a:gradFill flip="none" rotWithShape="1">
            <a:gsLst>
              <a:gs pos="0">
                <a:schemeClr val="accent1">
                  <a:lumMod val="5000"/>
                  <a:lumOff val="95000"/>
                </a:schemeClr>
              </a:gs>
              <a:gs pos="38000">
                <a:schemeClr val="accent1">
                  <a:lumMod val="45000"/>
                  <a:lumOff val="55000"/>
                </a:schemeClr>
              </a:gs>
              <a:gs pos="62000">
                <a:srgbClr val="ABC0E4"/>
              </a:gs>
              <a:gs pos="87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CON VẠC</a:t>
            </a:r>
          </a:p>
        </p:txBody>
      </p:sp>
    </p:spTree>
    <p:extLst>
      <p:ext uri="{BB962C8B-B14F-4D97-AF65-F5344CB8AC3E}">
        <p14:creationId xmlns:p14="http://schemas.microsoft.com/office/powerpoint/2010/main" val="996843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rgbClr val="0081A7"/>
            </a:gs>
            <a:gs pos="7000">
              <a:srgbClr val="FFB8D0"/>
            </a:gs>
            <a:gs pos="30000">
              <a:srgbClr val="F07167"/>
            </a:gs>
            <a:gs pos="100000">
              <a:srgbClr val="C7D7FB"/>
            </a:gs>
          </a:gsLst>
          <a:lin ang="13500000" scaled="1"/>
          <a:tileRect/>
        </a:gradFill>
        <a:effectLst/>
      </p:bgPr>
    </p:bg>
    <p:spTree>
      <p:nvGrpSpPr>
        <p:cNvPr id="1" name=""/>
        <p:cNvGrpSpPr/>
        <p:nvPr/>
      </p:nvGrpSpPr>
      <p:grpSpPr>
        <a:xfrm>
          <a:off x="0" y="0"/>
          <a:ext cx="0" cy="0"/>
          <a:chOff x="0" y="0"/>
          <a:chExt cx="0" cy="0"/>
        </a:xfrm>
      </p:grpSpPr>
      <p:sp>
        <p:nvSpPr>
          <p:cNvPr id="12" name="Rounded Rectangle 13">
            <a:extLst>
              <a:ext uri="{FF2B5EF4-FFF2-40B4-BE49-F238E27FC236}">
                <a16:creationId xmlns:a16="http://schemas.microsoft.com/office/drawing/2014/main" id="{41B50665-461A-E072-10BF-5612CBCC9E3A}"/>
              </a:ext>
            </a:extLst>
          </p:cNvPr>
          <p:cNvSpPr/>
          <p:nvPr/>
        </p:nvSpPr>
        <p:spPr>
          <a:xfrm>
            <a:off x="18139628" y="4213262"/>
            <a:ext cx="2899470" cy="786543"/>
          </a:xfrm>
          <a:prstGeom prst="roundRect">
            <a:avLst>
              <a:gd name="adj" fmla="val 50000"/>
            </a:avLst>
          </a:prstGeom>
          <a:gradFill flip="none" rotWithShape="1">
            <a:gsLst>
              <a:gs pos="59000">
                <a:srgbClr val="FFC0CB">
                  <a:lumMod val="99000"/>
                  <a:lumOff val="1000"/>
                </a:srgbClr>
              </a:gs>
              <a:gs pos="29000">
                <a:srgbClr val="FFC0CB"/>
              </a:gs>
              <a:gs pos="0">
                <a:schemeClr val="accent1">
                  <a:lumMod val="45000"/>
                  <a:lumOff val="55000"/>
                </a:schemeClr>
              </a:gs>
              <a:gs pos="87000">
                <a:schemeClr val="accent1">
                  <a:lumMod val="30000"/>
                  <a:lumOff val="7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ounded Rectangle 11">
            <a:extLst>
              <a:ext uri="{FF2B5EF4-FFF2-40B4-BE49-F238E27FC236}">
                <a16:creationId xmlns:a16="http://schemas.microsoft.com/office/drawing/2014/main" id="{CCC3758D-EB8D-A6D0-F527-0B0BC6BE62BF}"/>
              </a:ext>
            </a:extLst>
          </p:cNvPr>
          <p:cNvSpPr/>
          <p:nvPr/>
        </p:nvSpPr>
        <p:spPr>
          <a:xfrm>
            <a:off x="15343975" y="2467990"/>
            <a:ext cx="2940999" cy="798766"/>
          </a:xfrm>
          <a:prstGeom prst="roundRect">
            <a:avLst>
              <a:gd name="adj" fmla="val 50000"/>
            </a:avLst>
          </a:prstGeom>
          <a:gradFill>
            <a:gsLst>
              <a:gs pos="49000">
                <a:srgbClr val="FFC0CB">
                  <a:lumMod val="99000"/>
                  <a:lumOff val="1000"/>
                </a:srgbClr>
              </a:gs>
              <a:gs pos="29000">
                <a:srgbClr val="FFC0CB"/>
              </a:gs>
              <a:gs pos="0">
                <a:schemeClr val="accent1">
                  <a:lumMod val="45000"/>
                  <a:lumOff val="55000"/>
                </a:schemeClr>
              </a:gs>
              <a:gs pos="87000">
                <a:schemeClr val="accent1">
                  <a:lumMod val="30000"/>
                  <a:lumOff val="7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4" name="Rounded Rectangle 12">
            <a:extLst>
              <a:ext uri="{FF2B5EF4-FFF2-40B4-BE49-F238E27FC236}">
                <a16:creationId xmlns:a16="http://schemas.microsoft.com/office/drawing/2014/main" id="{E62DFCDB-3AD2-7DD6-D10D-413CF294C4E3}"/>
              </a:ext>
            </a:extLst>
          </p:cNvPr>
          <p:cNvSpPr/>
          <p:nvPr/>
        </p:nvSpPr>
        <p:spPr>
          <a:xfrm>
            <a:off x="-4427351" y="5306265"/>
            <a:ext cx="3270666" cy="923329"/>
          </a:xfrm>
          <a:prstGeom prst="roundRect">
            <a:avLst>
              <a:gd name="adj" fmla="val 50000"/>
            </a:avLst>
          </a:prstGeom>
          <a:gradFill>
            <a:gsLst>
              <a:gs pos="59000">
                <a:srgbClr val="FFC0CB">
                  <a:lumMod val="99000"/>
                  <a:lumOff val="1000"/>
                </a:srgbClr>
              </a:gs>
              <a:gs pos="29000">
                <a:srgbClr val="FFC0CB"/>
              </a:gs>
              <a:gs pos="0">
                <a:schemeClr val="accent1">
                  <a:lumMod val="45000"/>
                  <a:lumOff val="55000"/>
                </a:schemeClr>
              </a:gs>
              <a:gs pos="87000">
                <a:schemeClr val="accent1">
                  <a:lumMod val="30000"/>
                  <a:lumOff val="70000"/>
                </a:schemeClr>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Rounded Rectangle 10">
            <a:extLst>
              <a:ext uri="{FF2B5EF4-FFF2-40B4-BE49-F238E27FC236}">
                <a16:creationId xmlns:a16="http://schemas.microsoft.com/office/drawing/2014/main" id="{9EA0B1DD-EBF5-26E5-C408-6543C43A693E}"/>
              </a:ext>
            </a:extLst>
          </p:cNvPr>
          <p:cNvSpPr/>
          <p:nvPr/>
        </p:nvSpPr>
        <p:spPr>
          <a:xfrm>
            <a:off x="-4546201" y="3086542"/>
            <a:ext cx="2575801" cy="804123"/>
          </a:xfrm>
          <a:prstGeom prst="roundRect">
            <a:avLst>
              <a:gd name="adj" fmla="val 50000"/>
            </a:avLst>
          </a:prstGeom>
          <a:gradFill>
            <a:gsLst>
              <a:gs pos="59000">
                <a:srgbClr val="FFC0CB">
                  <a:lumMod val="99000"/>
                  <a:lumOff val="1000"/>
                </a:srgbClr>
              </a:gs>
              <a:gs pos="29000">
                <a:srgbClr val="FFC0CB"/>
              </a:gs>
              <a:gs pos="0">
                <a:schemeClr val="accent1">
                  <a:lumMod val="45000"/>
                  <a:lumOff val="55000"/>
                </a:schemeClr>
              </a:gs>
              <a:gs pos="87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0" name="Rounded Rectangle 8">
            <a:extLst>
              <a:ext uri="{FF2B5EF4-FFF2-40B4-BE49-F238E27FC236}">
                <a16:creationId xmlns:a16="http://schemas.microsoft.com/office/drawing/2014/main" id="{A4919B96-2C4D-FC2C-CA7C-2B7ED35645E0}"/>
              </a:ext>
            </a:extLst>
          </p:cNvPr>
          <p:cNvSpPr/>
          <p:nvPr/>
        </p:nvSpPr>
        <p:spPr>
          <a:xfrm rot="10800000">
            <a:off x="1617785" y="-3803086"/>
            <a:ext cx="9125620" cy="10067960"/>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ộp Văn bản 28">
            <a:extLst>
              <a:ext uri="{FF2B5EF4-FFF2-40B4-BE49-F238E27FC236}">
                <a16:creationId xmlns:a16="http://schemas.microsoft.com/office/drawing/2014/main" id="{41E5763A-B989-803C-9BEA-DEE024E88CAF}"/>
              </a:ext>
            </a:extLst>
          </p:cNvPr>
          <p:cNvSpPr txBox="1"/>
          <p:nvPr/>
        </p:nvSpPr>
        <p:spPr>
          <a:xfrm>
            <a:off x="1814225" y="1713082"/>
            <a:ext cx="8686799" cy="3785652"/>
          </a:xfrm>
          <a:prstGeom prst="rect">
            <a:avLst/>
          </a:prstGeom>
          <a:noFill/>
        </p:spPr>
        <p:txBody>
          <a:bodyPr wrap="square" rtlCol="0">
            <a:spAutoFit/>
          </a:bodyPr>
          <a:lstStyle/>
          <a:p>
            <a:pPr algn="ctr"/>
            <a:endParaRPr lang="vi-VN" sz="8000" dirty="0">
              <a:gradFill>
                <a:gsLst>
                  <a:gs pos="0">
                    <a:schemeClr val="accent1">
                      <a:lumMod val="5000"/>
                      <a:lumOff val="95000"/>
                    </a:schemeClr>
                  </a:gs>
                  <a:gs pos="100000">
                    <a:srgbClr val="FCB1A6"/>
                  </a:gs>
                </a:gsLst>
                <a:lin ang="5400000" scaled="1"/>
              </a:gradFill>
              <a:latin typeface="Merienda ExtraBold" pitchFamily="2" charset="0"/>
            </a:endParaRPr>
          </a:p>
          <a:p>
            <a:pPr algn="ctr"/>
            <a:r>
              <a:rPr lang="vi-VN" sz="8000" dirty="0">
                <a:gradFill>
                  <a:gsLst>
                    <a:gs pos="0">
                      <a:schemeClr val="accent1">
                        <a:lumMod val="5000"/>
                        <a:lumOff val="95000"/>
                      </a:schemeClr>
                    </a:gs>
                    <a:gs pos="100000">
                      <a:srgbClr val="FCB1A6"/>
                    </a:gs>
                  </a:gsLst>
                  <a:lin ang="5400000" scaled="1"/>
                </a:gradFill>
                <a:latin typeface="Merienda ExtraBold" pitchFamily="2" charset="0"/>
              </a:rPr>
              <a:t> MÃ HÓA DỮ LIỆU LỚN</a:t>
            </a:r>
          </a:p>
        </p:txBody>
      </p:sp>
      <p:sp>
        <p:nvSpPr>
          <p:cNvPr id="31" name="TextBox 57">
            <a:extLst>
              <a:ext uri="{FF2B5EF4-FFF2-40B4-BE49-F238E27FC236}">
                <a16:creationId xmlns:a16="http://schemas.microsoft.com/office/drawing/2014/main" id="{F98C6E07-28CD-5129-43F3-9C03A1D32F35}"/>
              </a:ext>
            </a:extLst>
          </p:cNvPr>
          <p:cNvSpPr txBox="1"/>
          <p:nvPr/>
        </p:nvSpPr>
        <p:spPr>
          <a:xfrm>
            <a:off x="2056607" y="-2478688"/>
            <a:ext cx="7866743" cy="923330"/>
          </a:xfrm>
          <a:prstGeom prst="rect">
            <a:avLst/>
          </a:prstGeom>
          <a:noFill/>
        </p:spPr>
        <p:txBody>
          <a:bodyPr wrap="square" rtlCol="0">
            <a:spAutoFit/>
          </a:bodyPr>
          <a:lstStyle/>
          <a:p>
            <a:pPr algn="ctr"/>
            <a:r>
              <a:rPr lang="vi-VN" sz="5400" dirty="0">
                <a:gradFill>
                  <a:gsLst>
                    <a:gs pos="7000">
                      <a:srgbClr val="FFB8D0"/>
                    </a:gs>
                    <a:gs pos="100000">
                      <a:srgbClr val="C7D7FB"/>
                    </a:gs>
                  </a:gsLst>
                  <a:lin ang="18900000" scaled="1"/>
                </a:gradFill>
                <a:latin typeface="Merienda SemiBold" pitchFamily="2" charset="0"/>
              </a:rPr>
              <a:t>THÀNH VIÊN NHÓM</a:t>
            </a:r>
          </a:p>
        </p:txBody>
      </p:sp>
      <p:sp>
        <p:nvSpPr>
          <p:cNvPr id="36" name="Rounded Rectangle 4">
            <a:extLst>
              <a:ext uri="{FF2B5EF4-FFF2-40B4-BE49-F238E27FC236}">
                <a16:creationId xmlns:a16="http://schemas.microsoft.com/office/drawing/2014/main" id="{261611B1-9AFB-24E7-191F-7EC668E9F1BD}"/>
              </a:ext>
            </a:extLst>
          </p:cNvPr>
          <p:cNvSpPr/>
          <p:nvPr/>
        </p:nvSpPr>
        <p:spPr>
          <a:xfrm rot="16200000">
            <a:off x="14794523" y="-1981200"/>
            <a:ext cx="886265" cy="6091311"/>
          </a:xfrm>
          <a:prstGeom prst="roundRect">
            <a:avLst>
              <a:gd name="adj" fmla="val 50000"/>
            </a:avLst>
          </a:prstGeom>
          <a:gradFill flip="none" rotWithShape="1">
            <a:gsLst>
              <a:gs pos="75000">
                <a:srgbClr val="0081A7"/>
              </a:gs>
              <a:gs pos="7000">
                <a:srgbClr val="FFB8D0"/>
              </a:gs>
              <a:gs pos="30000">
                <a:srgbClr val="F07167"/>
              </a:gs>
              <a:gs pos="100000">
                <a:srgbClr val="C7D7FB"/>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ộp Văn bản 2">
            <a:extLst>
              <a:ext uri="{FF2B5EF4-FFF2-40B4-BE49-F238E27FC236}">
                <a16:creationId xmlns:a16="http://schemas.microsoft.com/office/drawing/2014/main" id="{8A56734E-E4AA-CBAB-9DEB-1DBA5D5E9EAD}"/>
              </a:ext>
            </a:extLst>
          </p:cNvPr>
          <p:cNvSpPr txBox="1"/>
          <p:nvPr/>
        </p:nvSpPr>
        <p:spPr>
          <a:xfrm>
            <a:off x="1837195" y="1713082"/>
            <a:ext cx="8686799" cy="1323439"/>
          </a:xfrm>
          <a:prstGeom prst="rect">
            <a:avLst/>
          </a:prstGeom>
          <a:noFill/>
        </p:spPr>
        <p:txBody>
          <a:bodyPr wrap="square" rtlCol="0">
            <a:spAutoFit/>
          </a:bodyPr>
          <a:lstStyle/>
          <a:p>
            <a:pPr algn="ctr"/>
            <a:r>
              <a:rPr lang="vi-VN" sz="8000" dirty="0">
                <a:gradFill>
                  <a:gsLst>
                    <a:gs pos="0">
                      <a:schemeClr val="accent1">
                        <a:lumMod val="5000"/>
                        <a:lumOff val="95000"/>
                      </a:schemeClr>
                    </a:gs>
                    <a:gs pos="100000">
                      <a:srgbClr val="FCB1A6"/>
                    </a:gs>
                  </a:gsLst>
                  <a:lin ang="5400000" scaled="1"/>
                </a:gradFill>
                <a:latin typeface="Merienda ExtraBold" pitchFamily="2" charset="0"/>
              </a:rPr>
              <a:t>BÁO CÁO</a:t>
            </a:r>
          </a:p>
        </p:txBody>
      </p:sp>
      <p:sp>
        <p:nvSpPr>
          <p:cNvPr id="8" name="TextBox 59">
            <a:extLst>
              <a:ext uri="{FF2B5EF4-FFF2-40B4-BE49-F238E27FC236}">
                <a16:creationId xmlns:a16="http://schemas.microsoft.com/office/drawing/2014/main" id="{1886CF1A-4A23-9D88-DC3B-86907D40BEC5}"/>
              </a:ext>
            </a:extLst>
          </p:cNvPr>
          <p:cNvSpPr txBox="1"/>
          <p:nvPr/>
        </p:nvSpPr>
        <p:spPr>
          <a:xfrm>
            <a:off x="-8667570" y="3429000"/>
            <a:ext cx="2889132" cy="461665"/>
          </a:xfrm>
          <a:prstGeom prst="rect">
            <a:avLst/>
          </a:prstGeom>
          <a:noFill/>
        </p:spPr>
        <p:txBody>
          <a:bodyPr wrap="square" rtlCol="0">
            <a:spAutoFit/>
          </a:bodyPr>
          <a:lstStyle/>
          <a:p>
            <a:pPr algn="ctr"/>
            <a:r>
              <a:rPr lang="vi-VN" sz="2400" dirty="0">
                <a:gradFill>
                  <a:gsLst>
                    <a:gs pos="0">
                      <a:srgbClr val="0081A7"/>
                    </a:gs>
                    <a:gs pos="99000">
                      <a:srgbClr val="FF2D2D"/>
                    </a:gs>
                  </a:gsLst>
                  <a:lin ang="18900000" scaled="1"/>
                </a:gradFill>
              </a:rPr>
              <a:t>Vũ Thành Trung</a:t>
            </a:r>
          </a:p>
        </p:txBody>
      </p:sp>
      <p:sp>
        <p:nvSpPr>
          <p:cNvPr id="9" name="TextBox 60">
            <a:extLst>
              <a:ext uri="{FF2B5EF4-FFF2-40B4-BE49-F238E27FC236}">
                <a16:creationId xmlns:a16="http://schemas.microsoft.com/office/drawing/2014/main" id="{FA3387AF-08D9-CBC0-0956-CDBA0DA271BD}"/>
              </a:ext>
            </a:extLst>
          </p:cNvPr>
          <p:cNvSpPr txBox="1"/>
          <p:nvPr/>
        </p:nvSpPr>
        <p:spPr>
          <a:xfrm>
            <a:off x="-8040884" y="5556491"/>
            <a:ext cx="3270666" cy="461665"/>
          </a:xfrm>
          <a:prstGeom prst="rect">
            <a:avLst/>
          </a:prstGeom>
          <a:noFill/>
        </p:spPr>
        <p:txBody>
          <a:bodyPr wrap="square" rtlCol="0">
            <a:spAutoFit/>
          </a:bodyPr>
          <a:lstStyle/>
          <a:p>
            <a:pPr algn="ctr"/>
            <a:r>
              <a:rPr lang="vi-VN" sz="2400" dirty="0">
                <a:gradFill>
                  <a:gsLst>
                    <a:gs pos="0">
                      <a:srgbClr val="FF0000"/>
                    </a:gs>
                    <a:gs pos="99000">
                      <a:srgbClr val="6A9CFD"/>
                    </a:gs>
                  </a:gsLst>
                  <a:lin ang="18900000" scaled="1"/>
                </a:gradFill>
              </a:rPr>
              <a:t>Nguyễn Mạnh Cường</a:t>
            </a:r>
          </a:p>
        </p:txBody>
      </p:sp>
      <p:sp>
        <p:nvSpPr>
          <p:cNvPr id="10" name="TextBox 61">
            <a:extLst>
              <a:ext uri="{FF2B5EF4-FFF2-40B4-BE49-F238E27FC236}">
                <a16:creationId xmlns:a16="http://schemas.microsoft.com/office/drawing/2014/main" id="{039893D4-62EB-3D63-DF7F-DDB1D30E172F}"/>
              </a:ext>
            </a:extLst>
          </p:cNvPr>
          <p:cNvSpPr txBox="1"/>
          <p:nvPr/>
        </p:nvSpPr>
        <p:spPr>
          <a:xfrm>
            <a:off x="18938589" y="2709816"/>
            <a:ext cx="2607571" cy="461665"/>
          </a:xfrm>
          <a:prstGeom prst="rect">
            <a:avLst/>
          </a:prstGeom>
          <a:noFill/>
        </p:spPr>
        <p:txBody>
          <a:bodyPr wrap="square" rtlCol="0">
            <a:spAutoFit/>
          </a:bodyPr>
          <a:lstStyle/>
          <a:p>
            <a:pPr algn="ctr"/>
            <a:r>
              <a:rPr lang="vi-VN" sz="2400" dirty="0">
                <a:gradFill>
                  <a:gsLst>
                    <a:gs pos="0">
                      <a:srgbClr val="947BD3"/>
                    </a:gs>
                    <a:gs pos="99000">
                      <a:srgbClr val="0081A7"/>
                    </a:gs>
                  </a:gsLst>
                  <a:lin ang="18900000" scaled="1"/>
                </a:gradFill>
              </a:rPr>
              <a:t>Phạm Văn Trung</a:t>
            </a:r>
          </a:p>
        </p:txBody>
      </p:sp>
      <p:sp>
        <p:nvSpPr>
          <p:cNvPr id="11" name="TextBox 62">
            <a:extLst>
              <a:ext uri="{FF2B5EF4-FFF2-40B4-BE49-F238E27FC236}">
                <a16:creationId xmlns:a16="http://schemas.microsoft.com/office/drawing/2014/main" id="{C6182CF4-7FA9-312E-9E0E-77808B050758}"/>
              </a:ext>
            </a:extLst>
          </p:cNvPr>
          <p:cNvSpPr txBox="1"/>
          <p:nvPr/>
        </p:nvSpPr>
        <p:spPr>
          <a:xfrm>
            <a:off x="21710453" y="4375702"/>
            <a:ext cx="2607571" cy="461665"/>
          </a:xfrm>
          <a:prstGeom prst="rect">
            <a:avLst/>
          </a:prstGeom>
          <a:noFill/>
        </p:spPr>
        <p:txBody>
          <a:bodyPr wrap="square" rtlCol="0">
            <a:spAutoFit/>
          </a:bodyPr>
          <a:lstStyle/>
          <a:p>
            <a:pPr algn="ctr"/>
            <a:r>
              <a:rPr lang="vi-VN" sz="2400" dirty="0">
                <a:gradFill>
                  <a:gsLst>
                    <a:gs pos="0">
                      <a:srgbClr val="7030A0"/>
                    </a:gs>
                    <a:gs pos="99000">
                      <a:srgbClr val="B280BB"/>
                    </a:gs>
                  </a:gsLst>
                  <a:lin ang="18900000" scaled="1"/>
                </a:gradFill>
              </a:rPr>
              <a:t>Phạm Văn Lộc</a:t>
            </a:r>
          </a:p>
        </p:txBody>
      </p:sp>
    </p:spTree>
    <p:extLst>
      <p:ext uri="{BB962C8B-B14F-4D97-AF65-F5344CB8AC3E}">
        <p14:creationId xmlns:p14="http://schemas.microsoft.com/office/powerpoint/2010/main" val="1240328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5000">
              <a:srgbClr val="0081A7"/>
            </a:gs>
            <a:gs pos="7000">
              <a:srgbClr val="FFB8D0"/>
            </a:gs>
            <a:gs pos="30000">
              <a:srgbClr val="F07167"/>
            </a:gs>
            <a:gs pos="100000">
              <a:srgbClr val="C7D7FB"/>
            </a:gs>
          </a:gsLst>
          <a:lin ang="18900000" scaled="1"/>
        </a:gradFill>
        <a:effectLst/>
      </p:bgPr>
    </p:bg>
    <p:spTree>
      <p:nvGrpSpPr>
        <p:cNvPr id="1" name=""/>
        <p:cNvGrpSpPr/>
        <p:nvPr/>
      </p:nvGrpSpPr>
      <p:grpSpPr>
        <a:xfrm>
          <a:off x="0" y="0"/>
          <a:ext cx="0" cy="0"/>
          <a:chOff x="0" y="0"/>
          <a:chExt cx="0" cy="0"/>
        </a:xfrm>
      </p:grpSpPr>
      <p:sp>
        <p:nvSpPr>
          <p:cNvPr id="14" name="Hình chữ nhật: Góc Tròn 13">
            <a:extLst>
              <a:ext uri="{FF2B5EF4-FFF2-40B4-BE49-F238E27FC236}">
                <a16:creationId xmlns:a16="http://schemas.microsoft.com/office/drawing/2014/main" id="{ADE7D1B0-83AF-893F-79CF-E870DDF2F72A}"/>
              </a:ext>
            </a:extLst>
          </p:cNvPr>
          <p:cNvSpPr/>
          <p:nvPr/>
        </p:nvSpPr>
        <p:spPr>
          <a:xfrm>
            <a:off x="8947399" y="4063272"/>
            <a:ext cx="2899470" cy="786543"/>
          </a:xfrm>
          <a:prstGeom prst="roundRect">
            <a:avLst>
              <a:gd name="adj" fmla="val 50000"/>
            </a:avLst>
          </a:prstGeom>
          <a:gradFill flip="none" rotWithShape="1">
            <a:gsLst>
              <a:gs pos="59000">
                <a:srgbClr val="FFC0CB">
                  <a:lumMod val="99000"/>
                  <a:lumOff val="1000"/>
                </a:srgbClr>
              </a:gs>
              <a:gs pos="29000">
                <a:srgbClr val="FFC0CB"/>
              </a:gs>
              <a:gs pos="0">
                <a:schemeClr val="accent1">
                  <a:lumMod val="45000"/>
                  <a:lumOff val="55000"/>
                </a:schemeClr>
              </a:gs>
              <a:gs pos="87000">
                <a:schemeClr val="accent1">
                  <a:lumMod val="30000"/>
                  <a:lumOff val="7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Góc Tròn 11">
            <a:extLst>
              <a:ext uri="{FF2B5EF4-FFF2-40B4-BE49-F238E27FC236}">
                <a16:creationId xmlns:a16="http://schemas.microsoft.com/office/drawing/2014/main" id="{5FD77100-DFEB-888B-3987-AA86AEB7EF29}"/>
              </a:ext>
            </a:extLst>
          </p:cNvPr>
          <p:cNvSpPr/>
          <p:nvPr/>
        </p:nvSpPr>
        <p:spPr>
          <a:xfrm>
            <a:off x="6167437" y="2426540"/>
            <a:ext cx="2940999" cy="798766"/>
          </a:xfrm>
          <a:prstGeom prst="roundRect">
            <a:avLst>
              <a:gd name="adj" fmla="val 50000"/>
            </a:avLst>
          </a:prstGeom>
          <a:gradFill>
            <a:gsLst>
              <a:gs pos="49000">
                <a:srgbClr val="FFC0CB">
                  <a:lumMod val="99000"/>
                  <a:lumOff val="1000"/>
                </a:srgbClr>
              </a:gs>
              <a:gs pos="29000">
                <a:srgbClr val="FFC0CB"/>
              </a:gs>
              <a:gs pos="0">
                <a:schemeClr val="accent1">
                  <a:lumMod val="45000"/>
                  <a:lumOff val="55000"/>
                </a:schemeClr>
              </a:gs>
              <a:gs pos="87000">
                <a:schemeClr val="accent1">
                  <a:lumMod val="30000"/>
                  <a:lumOff val="7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3" name="Hình chữ nhật: Góc Tròn 12">
            <a:extLst>
              <a:ext uri="{FF2B5EF4-FFF2-40B4-BE49-F238E27FC236}">
                <a16:creationId xmlns:a16="http://schemas.microsoft.com/office/drawing/2014/main" id="{E16A2856-4860-C2F8-AD94-CBA263500450}"/>
              </a:ext>
            </a:extLst>
          </p:cNvPr>
          <p:cNvSpPr/>
          <p:nvPr/>
        </p:nvSpPr>
        <p:spPr>
          <a:xfrm>
            <a:off x="2611203" y="4074215"/>
            <a:ext cx="3270666" cy="923329"/>
          </a:xfrm>
          <a:prstGeom prst="roundRect">
            <a:avLst>
              <a:gd name="adj" fmla="val 50000"/>
            </a:avLst>
          </a:prstGeom>
          <a:gradFill>
            <a:gsLst>
              <a:gs pos="59000">
                <a:srgbClr val="FFC0CB">
                  <a:lumMod val="99000"/>
                  <a:lumOff val="1000"/>
                </a:srgbClr>
              </a:gs>
              <a:gs pos="29000">
                <a:srgbClr val="FFC0CB"/>
              </a:gs>
              <a:gs pos="0">
                <a:schemeClr val="accent1">
                  <a:lumMod val="45000"/>
                  <a:lumOff val="55000"/>
                </a:schemeClr>
              </a:gs>
              <a:gs pos="87000">
                <a:schemeClr val="accent1">
                  <a:lumMod val="30000"/>
                  <a:lumOff val="70000"/>
                </a:schemeClr>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ình chữ nhật: Góc Tròn 10">
            <a:extLst>
              <a:ext uri="{FF2B5EF4-FFF2-40B4-BE49-F238E27FC236}">
                <a16:creationId xmlns:a16="http://schemas.microsoft.com/office/drawing/2014/main" id="{722A3309-B1B7-8FC4-F86B-1AAC8380415A}"/>
              </a:ext>
            </a:extLst>
          </p:cNvPr>
          <p:cNvSpPr/>
          <p:nvPr/>
        </p:nvSpPr>
        <p:spPr>
          <a:xfrm>
            <a:off x="294468" y="2220042"/>
            <a:ext cx="2575801" cy="804123"/>
          </a:xfrm>
          <a:prstGeom prst="roundRect">
            <a:avLst>
              <a:gd name="adj" fmla="val 50000"/>
            </a:avLst>
          </a:prstGeom>
          <a:gradFill>
            <a:gsLst>
              <a:gs pos="59000">
                <a:srgbClr val="FFC0CB">
                  <a:lumMod val="99000"/>
                  <a:lumOff val="1000"/>
                </a:srgbClr>
              </a:gs>
              <a:gs pos="29000">
                <a:srgbClr val="FFC0CB"/>
              </a:gs>
              <a:gs pos="0">
                <a:schemeClr val="accent1">
                  <a:lumMod val="45000"/>
                  <a:lumOff val="55000"/>
                </a:schemeClr>
              </a:gs>
              <a:gs pos="87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8323" y="-2384137"/>
            <a:ext cx="587110" cy="5398828"/>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2" y="146000"/>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58" name="Hộp Văn bản 57">
            <a:extLst>
              <a:ext uri="{FF2B5EF4-FFF2-40B4-BE49-F238E27FC236}">
                <a16:creationId xmlns:a16="http://schemas.microsoft.com/office/drawing/2014/main" id="{EF56E927-CD8F-12C7-88BC-2A036C24499E}"/>
              </a:ext>
            </a:extLst>
          </p:cNvPr>
          <p:cNvSpPr txBox="1"/>
          <p:nvPr/>
        </p:nvSpPr>
        <p:spPr>
          <a:xfrm>
            <a:off x="2162628" y="677466"/>
            <a:ext cx="7866743" cy="923330"/>
          </a:xfrm>
          <a:prstGeom prst="rect">
            <a:avLst/>
          </a:prstGeom>
          <a:noFill/>
        </p:spPr>
        <p:txBody>
          <a:bodyPr wrap="square" rtlCol="0">
            <a:spAutoFit/>
          </a:bodyPr>
          <a:lstStyle/>
          <a:p>
            <a:pPr algn="ctr"/>
            <a:r>
              <a:rPr lang="vi-VN" sz="5400" dirty="0">
                <a:gradFill>
                  <a:gsLst>
                    <a:gs pos="7000">
                      <a:srgbClr val="FFB8D0"/>
                    </a:gs>
                    <a:gs pos="100000">
                      <a:srgbClr val="C7D7FB"/>
                    </a:gs>
                  </a:gsLst>
                  <a:lin ang="18900000" scaled="1"/>
                </a:gradFill>
                <a:latin typeface="Merienda SemiBold" pitchFamily="2" charset="0"/>
              </a:rPr>
              <a:t>THÀNH VIÊN NHÓM</a:t>
            </a:r>
          </a:p>
        </p:txBody>
      </p:sp>
      <p:sp>
        <p:nvSpPr>
          <p:cNvPr id="60" name="Hộp Văn bản 59">
            <a:extLst>
              <a:ext uri="{FF2B5EF4-FFF2-40B4-BE49-F238E27FC236}">
                <a16:creationId xmlns:a16="http://schemas.microsoft.com/office/drawing/2014/main" id="{6AAF77C4-581F-E556-A44B-AA90681C23E6}"/>
              </a:ext>
            </a:extLst>
          </p:cNvPr>
          <p:cNvSpPr txBox="1"/>
          <p:nvPr/>
        </p:nvSpPr>
        <p:spPr>
          <a:xfrm>
            <a:off x="151198" y="2375840"/>
            <a:ext cx="2889132" cy="461665"/>
          </a:xfrm>
          <a:prstGeom prst="rect">
            <a:avLst/>
          </a:prstGeom>
          <a:noFill/>
        </p:spPr>
        <p:txBody>
          <a:bodyPr wrap="square" rtlCol="0">
            <a:spAutoFit/>
          </a:bodyPr>
          <a:lstStyle/>
          <a:p>
            <a:pPr algn="ctr"/>
            <a:r>
              <a:rPr lang="vi-VN" sz="2400" dirty="0">
                <a:gradFill>
                  <a:gsLst>
                    <a:gs pos="0">
                      <a:srgbClr val="0081A7"/>
                    </a:gs>
                    <a:gs pos="99000">
                      <a:srgbClr val="FF2D2D"/>
                    </a:gs>
                  </a:gsLst>
                  <a:lin ang="18900000" scaled="1"/>
                </a:gradFill>
              </a:rPr>
              <a:t>Vũ Thành Trung</a:t>
            </a:r>
          </a:p>
        </p:txBody>
      </p:sp>
      <p:sp>
        <p:nvSpPr>
          <p:cNvPr id="61" name="Hộp Văn bản 60">
            <a:extLst>
              <a:ext uri="{FF2B5EF4-FFF2-40B4-BE49-F238E27FC236}">
                <a16:creationId xmlns:a16="http://schemas.microsoft.com/office/drawing/2014/main" id="{4963DED8-2697-999E-BE45-CB2962F56663}"/>
              </a:ext>
            </a:extLst>
          </p:cNvPr>
          <p:cNvSpPr txBox="1"/>
          <p:nvPr/>
        </p:nvSpPr>
        <p:spPr>
          <a:xfrm>
            <a:off x="2630431" y="4265645"/>
            <a:ext cx="3270666" cy="461665"/>
          </a:xfrm>
          <a:prstGeom prst="rect">
            <a:avLst/>
          </a:prstGeom>
          <a:noFill/>
        </p:spPr>
        <p:txBody>
          <a:bodyPr wrap="square" rtlCol="0">
            <a:spAutoFit/>
          </a:bodyPr>
          <a:lstStyle/>
          <a:p>
            <a:pPr algn="ctr"/>
            <a:r>
              <a:rPr lang="vi-VN" sz="2400" dirty="0">
                <a:gradFill>
                  <a:gsLst>
                    <a:gs pos="0">
                      <a:srgbClr val="FF0000"/>
                    </a:gs>
                    <a:gs pos="99000">
                      <a:srgbClr val="6A9CFD"/>
                    </a:gs>
                  </a:gsLst>
                  <a:lin ang="18900000" scaled="1"/>
                </a:gradFill>
              </a:rPr>
              <a:t>Nguyễn Mạnh Cường</a:t>
            </a:r>
          </a:p>
        </p:txBody>
      </p:sp>
      <p:sp>
        <p:nvSpPr>
          <p:cNvPr id="62" name="Hộp Văn bản 61">
            <a:extLst>
              <a:ext uri="{FF2B5EF4-FFF2-40B4-BE49-F238E27FC236}">
                <a16:creationId xmlns:a16="http://schemas.microsoft.com/office/drawing/2014/main" id="{CF8CEFDA-5552-D8F6-0FD1-B07440BE19A9}"/>
              </a:ext>
            </a:extLst>
          </p:cNvPr>
          <p:cNvSpPr txBox="1"/>
          <p:nvPr/>
        </p:nvSpPr>
        <p:spPr>
          <a:xfrm>
            <a:off x="6320600" y="2567271"/>
            <a:ext cx="2607571" cy="461665"/>
          </a:xfrm>
          <a:prstGeom prst="rect">
            <a:avLst/>
          </a:prstGeom>
          <a:noFill/>
        </p:spPr>
        <p:txBody>
          <a:bodyPr wrap="square" rtlCol="0">
            <a:spAutoFit/>
          </a:bodyPr>
          <a:lstStyle/>
          <a:p>
            <a:pPr algn="ctr"/>
            <a:r>
              <a:rPr lang="vi-VN" sz="2400" dirty="0">
                <a:gradFill>
                  <a:gsLst>
                    <a:gs pos="0">
                      <a:srgbClr val="947BD3"/>
                    </a:gs>
                    <a:gs pos="99000">
                      <a:srgbClr val="0081A7"/>
                    </a:gs>
                  </a:gsLst>
                  <a:lin ang="18900000" scaled="1"/>
                </a:gradFill>
              </a:rPr>
              <a:t>Phạm Văn Trung</a:t>
            </a:r>
          </a:p>
        </p:txBody>
      </p:sp>
      <p:sp>
        <p:nvSpPr>
          <p:cNvPr id="63" name="Hộp Văn bản 62">
            <a:extLst>
              <a:ext uri="{FF2B5EF4-FFF2-40B4-BE49-F238E27FC236}">
                <a16:creationId xmlns:a16="http://schemas.microsoft.com/office/drawing/2014/main" id="{B4683773-888D-7B25-0AE6-D102D24C5583}"/>
              </a:ext>
            </a:extLst>
          </p:cNvPr>
          <p:cNvSpPr txBox="1"/>
          <p:nvPr/>
        </p:nvSpPr>
        <p:spPr>
          <a:xfrm>
            <a:off x="9092464" y="4233157"/>
            <a:ext cx="2607571" cy="461665"/>
          </a:xfrm>
          <a:prstGeom prst="rect">
            <a:avLst/>
          </a:prstGeom>
          <a:noFill/>
        </p:spPr>
        <p:txBody>
          <a:bodyPr wrap="square" rtlCol="0">
            <a:spAutoFit/>
          </a:bodyPr>
          <a:lstStyle/>
          <a:p>
            <a:pPr algn="ctr"/>
            <a:r>
              <a:rPr lang="vi-VN" sz="2400" dirty="0">
                <a:gradFill>
                  <a:gsLst>
                    <a:gs pos="0">
                      <a:srgbClr val="7030A0"/>
                    </a:gs>
                    <a:gs pos="99000">
                      <a:srgbClr val="B280BB"/>
                    </a:gs>
                  </a:gsLst>
                  <a:lin ang="18900000" scaled="1"/>
                </a:gradFill>
              </a:rPr>
              <a:t>Phạm Văn Lộc</a:t>
            </a:r>
          </a:p>
        </p:txBody>
      </p:sp>
      <p:sp>
        <p:nvSpPr>
          <p:cNvPr id="90" name="Hộp Văn bản 89">
            <a:extLst>
              <a:ext uri="{FF2B5EF4-FFF2-40B4-BE49-F238E27FC236}">
                <a16:creationId xmlns:a16="http://schemas.microsoft.com/office/drawing/2014/main" id="{2BEF4FA0-3810-5C76-2BD6-75CD45A51CF4}"/>
              </a:ext>
            </a:extLst>
          </p:cNvPr>
          <p:cNvSpPr txBox="1"/>
          <p:nvPr/>
        </p:nvSpPr>
        <p:spPr>
          <a:xfrm>
            <a:off x="2162627" y="-1251741"/>
            <a:ext cx="7866743" cy="923330"/>
          </a:xfrm>
          <a:prstGeom prst="rect">
            <a:avLst/>
          </a:prstGeom>
          <a:noFill/>
        </p:spPr>
        <p:txBody>
          <a:bodyPr wrap="square" rtlCol="0">
            <a:spAutoFit/>
          </a:bodyPr>
          <a:lstStyle/>
          <a:p>
            <a:pPr algn="ctr"/>
            <a:r>
              <a:rPr lang="vi-VN" sz="5400" dirty="0">
                <a:gradFill>
                  <a:gsLst>
                    <a:gs pos="7000">
                      <a:srgbClr val="FFB8D0"/>
                    </a:gs>
                    <a:gs pos="100000">
                      <a:srgbClr val="C7D7FB"/>
                    </a:gs>
                  </a:gsLst>
                  <a:lin ang="18900000" scaled="1"/>
                </a:gradFill>
                <a:latin typeface="Merienda SemiBold" pitchFamily="2" charset="0"/>
              </a:rPr>
              <a:t>MỤC LỤC</a:t>
            </a:r>
          </a:p>
        </p:txBody>
      </p:sp>
      <p:sp>
        <p:nvSpPr>
          <p:cNvPr id="91" name="Rounded Rectangle 1">
            <a:extLst>
              <a:ext uri="{FF2B5EF4-FFF2-40B4-BE49-F238E27FC236}">
                <a16:creationId xmlns:a16="http://schemas.microsoft.com/office/drawing/2014/main" id="{11F9274B-2D76-B374-1A51-85EFEF614233}"/>
              </a:ext>
            </a:extLst>
          </p:cNvPr>
          <p:cNvSpPr/>
          <p:nvPr/>
        </p:nvSpPr>
        <p:spPr>
          <a:xfrm>
            <a:off x="744924" y="7662394"/>
            <a:ext cx="2295406" cy="5558306"/>
          </a:xfrm>
          <a:prstGeom prst="roundRect">
            <a:avLst>
              <a:gd name="adj" fmla="val 25933"/>
            </a:avLst>
          </a:prstGeom>
          <a:gradFill flip="none" rotWithShape="1">
            <a:gsLst>
              <a:gs pos="0">
                <a:srgbClr val="6A9CFD"/>
              </a:gs>
              <a:gs pos="35000">
                <a:srgbClr val="FFB8D0"/>
              </a:gs>
              <a:gs pos="100000">
                <a:srgbClr val="FB637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TỔNG QUAN VẤN ĐỀ</a:t>
            </a:r>
          </a:p>
        </p:txBody>
      </p:sp>
      <p:sp>
        <p:nvSpPr>
          <p:cNvPr id="92" name="Rounded Rectangle 7">
            <a:extLst>
              <a:ext uri="{FF2B5EF4-FFF2-40B4-BE49-F238E27FC236}">
                <a16:creationId xmlns:a16="http://schemas.microsoft.com/office/drawing/2014/main" id="{7DAE25EB-60DB-E3B0-0324-F8C010CF9D8B}"/>
              </a:ext>
            </a:extLst>
          </p:cNvPr>
          <p:cNvSpPr/>
          <p:nvPr/>
        </p:nvSpPr>
        <p:spPr>
          <a:xfrm>
            <a:off x="3532762" y="7645385"/>
            <a:ext cx="2295406" cy="3981627"/>
          </a:xfrm>
          <a:prstGeom prst="roundRect">
            <a:avLst>
              <a:gd name="adj" fmla="val 20952"/>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NỘI DUNG YÊU CẦU</a:t>
            </a:r>
          </a:p>
        </p:txBody>
      </p:sp>
      <p:sp>
        <p:nvSpPr>
          <p:cNvPr id="93" name="Rounded Rectangle 2">
            <a:extLst>
              <a:ext uri="{FF2B5EF4-FFF2-40B4-BE49-F238E27FC236}">
                <a16:creationId xmlns:a16="http://schemas.microsoft.com/office/drawing/2014/main" id="{9C8A357E-0185-FB92-2813-51586B64BAB4}"/>
              </a:ext>
            </a:extLst>
          </p:cNvPr>
          <p:cNvSpPr/>
          <p:nvPr/>
        </p:nvSpPr>
        <p:spPr>
          <a:xfrm>
            <a:off x="6320600" y="7628376"/>
            <a:ext cx="2295406" cy="3981627"/>
          </a:xfrm>
          <a:prstGeom prst="roundRect">
            <a:avLst>
              <a:gd name="adj" fmla="val 17633"/>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QUẢ YÊU CẦU</a:t>
            </a:r>
          </a:p>
        </p:txBody>
      </p:sp>
      <p:sp>
        <p:nvSpPr>
          <p:cNvPr id="94" name="Rounded Rectangle 5">
            <a:extLst>
              <a:ext uri="{FF2B5EF4-FFF2-40B4-BE49-F238E27FC236}">
                <a16:creationId xmlns:a16="http://schemas.microsoft.com/office/drawing/2014/main" id="{60469A21-8853-B3BB-D645-E555C6CC54DF}"/>
              </a:ext>
            </a:extLst>
          </p:cNvPr>
          <p:cNvSpPr/>
          <p:nvPr/>
        </p:nvSpPr>
        <p:spPr>
          <a:xfrm>
            <a:off x="9108437" y="7679402"/>
            <a:ext cx="2295406" cy="3981627"/>
          </a:xfrm>
          <a:prstGeom prst="roundRect">
            <a:avLst>
              <a:gd name="adj" fmla="val 15973"/>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Tree>
    <p:extLst>
      <p:ext uri="{BB962C8B-B14F-4D97-AF65-F5344CB8AC3E}">
        <p14:creationId xmlns:p14="http://schemas.microsoft.com/office/powerpoint/2010/main" val="34875934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5000">
              <a:srgbClr val="0081A7"/>
            </a:gs>
            <a:gs pos="7000">
              <a:srgbClr val="FFB8D0"/>
            </a:gs>
            <a:gs pos="30000">
              <a:srgbClr val="F07167"/>
            </a:gs>
            <a:gs pos="100000">
              <a:srgbClr val="C7D7FB"/>
            </a:gs>
          </a:gsLst>
          <a:lin ang="18900000" scaled="1"/>
        </a:gradFill>
        <a:effectLst/>
      </p:bgPr>
    </p:bg>
    <p:spTree>
      <p:nvGrpSpPr>
        <p:cNvPr id="1" name=""/>
        <p:cNvGrpSpPr/>
        <p:nvPr/>
      </p:nvGrpSpPr>
      <p:grpSpPr>
        <a:xfrm>
          <a:off x="0" y="0"/>
          <a:ext cx="0" cy="0"/>
          <a:chOff x="0" y="0"/>
          <a:chExt cx="0" cy="0"/>
        </a:xfrm>
      </p:grpSpPr>
      <p:sp>
        <p:nvSpPr>
          <p:cNvPr id="28" name="Rounded Rectangle 8">
            <a:extLst>
              <a:ext uri="{FF2B5EF4-FFF2-40B4-BE49-F238E27FC236}">
                <a16:creationId xmlns:a16="http://schemas.microsoft.com/office/drawing/2014/main" id="{5850BB19-1D5C-0B43-E07D-92B63C89BDBD}"/>
              </a:ext>
            </a:extLst>
          </p:cNvPr>
          <p:cNvSpPr/>
          <p:nvPr/>
        </p:nvSpPr>
        <p:spPr>
          <a:xfrm rot="16200000">
            <a:off x="11522922" y="-2379344"/>
            <a:ext cx="427402" cy="5277844"/>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2" y="104443"/>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2" name="TextBox 89">
            <a:extLst>
              <a:ext uri="{FF2B5EF4-FFF2-40B4-BE49-F238E27FC236}">
                <a16:creationId xmlns:a16="http://schemas.microsoft.com/office/drawing/2014/main" id="{625331B8-042D-130D-EBB5-668B61132EB5}"/>
              </a:ext>
            </a:extLst>
          </p:cNvPr>
          <p:cNvSpPr txBox="1"/>
          <p:nvPr/>
        </p:nvSpPr>
        <p:spPr>
          <a:xfrm>
            <a:off x="2198881" y="463936"/>
            <a:ext cx="7866743" cy="923330"/>
          </a:xfrm>
          <a:prstGeom prst="rect">
            <a:avLst/>
          </a:prstGeom>
          <a:noFill/>
        </p:spPr>
        <p:txBody>
          <a:bodyPr wrap="square" rtlCol="0">
            <a:spAutoFit/>
          </a:bodyPr>
          <a:lstStyle/>
          <a:p>
            <a:pPr algn="ctr"/>
            <a:r>
              <a:rPr lang="vi-VN" sz="5400" dirty="0">
                <a:gradFill>
                  <a:gsLst>
                    <a:gs pos="7000">
                      <a:srgbClr val="FFB8D0"/>
                    </a:gs>
                    <a:gs pos="100000">
                      <a:srgbClr val="C7D7FB"/>
                    </a:gs>
                  </a:gsLst>
                  <a:lin ang="18900000" scaled="1"/>
                </a:gradFill>
                <a:latin typeface="Merienda SemiBold" pitchFamily="2" charset="0"/>
              </a:rPr>
              <a:t>MỤC LỤC</a:t>
            </a:r>
          </a:p>
        </p:txBody>
      </p:sp>
      <p:sp>
        <p:nvSpPr>
          <p:cNvPr id="3" name="TextBox 57">
            <a:extLst>
              <a:ext uri="{FF2B5EF4-FFF2-40B4-BE49-F238E27FC236}">
                <a16:creationId xmlns:a16="http://schemas.microsoft.com/office/drawing/2014/main" id="{5893A3EA-9FCD-EBD4-D527-175C7A930611}"/>
              </a:ext>
            </a:extLst>
          </p:cNvPr>
          <p:cNvSpPr txBox="1"/>
          <p:nvPr/>
        </p:nvSpPr>
        <p:spPr>
          <a:xfrm>
            <a:off x="-7656338" y="449124"/>
            <a:ext cx="7866743" cy="923330"/>
          </a:xfrm>
          <a:prstGeom prst="rect">
            <a:avLst/>
          </a:prstGeom>
          <a:noFill/>
        </p:spPr>
        <p:txBody>
          <a:bodyPr wrap="square" rtlCol="0">
            <a:spAutoFit/>
          </a:bodyPr>
          <a:lstStyle/>
          <a:p>
            <a:pPr algn="ctr"/>
            <a:r>
              <a:rPr lang="vi-VN" sz="5400" dirty="0">
                <a:gradFill>
                  <a:gsLst>
                    <a:gs pos="7000">
                      <a:srgbClr val="FFB8D0"/>
                    </a:gs>
                    <a:gs pos="100000">
                      <a:srgbClr val="C7D7FB"/>
                    </a:gs>
                  </a:gsLst>
                  <a:lin ang="18900000" scaled="1"/>
                </a:gradFill>
                <a:latin typeface="Merienda SemiBold" pitchFamily="2" charset="0"/>
              </a:rPr>
              <a:t>THÀNH VIÊN NHÓM</a:t>
            </a:r>
          </a:p>
        </p:txBody>
      </p:sp>
      <p:sp>
        <p:nvSpPr>
          <p:cNvPr id="12" name="Rounded Rectangle 2">
            <a:extLst>
              <a:ext uri="{FF2B5EF4-FFF2-40B4-BE49-F238E27FC236}">
                <a16:creationId xmlns:a16="http://schemas.microsoft.com/office/drawing/2014/main" id="{1F6BFF06-1654-7A21-730C-B30C2F650F18}"/>
              </a:ext>
            </a:extLst>
          </p:cNvPr>
          <p:cNvSpPr/>
          <p:nvPr/>
        </p:nvSpPr>
        <p:spPr>
          <a:xfrm>
            <a:off x="6693751" y="1591624"/>
            <a:ext cx="2168242" cy="3981627"/>
          </a:xfrm>
          <a:prstGeom prst="roundRect">
            <a:avLst>
              <a:gd name="adj" fmla="val 2098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QUẢ THỰC HIỆN</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9518770" y="1591624"/>
            <a:ext cx="1975200" cy="3981627"/>
          </a:xfrm>
          <a:prstGeom prst="roundRect">
            <a:avLst>
              <a:gd name="adj" fmla="val 18463"/>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6" name="Rounded Rectangle 1">
            <a:extLst>
              <a:ext uri="{FF2B5EF4-FFF2-40B4-BE49-F238E27FC236}">
                <a16:creationId xmlns:a16="http://schemas.microsoft.com/office/drawing/2014/main" id="{B3D7942F-2EDD-B836-0F62-FCD3D5F73DC9}"/>
              </a:ext>
            </a:extLst>
          </p:cNvPr>
          <p:cNvSpPr/>
          <p:nvPr/>
        </p:nvSpPr>
        <p:spPr>
          <a:xfrm>
            <a:off x="912597" y="1591624"/>
            <a:ext cx="1898443" cy="3981627"/>
          </a:xfrm>
          <a:prstGeom prst="roundRect">
            <a:avLst>
              <a:gd name="adj" fmla="val 23443"/>
            </a:avLst>
          </a:prstGeom>
          <a:gradFill flip="none" rotWithShape="1">
            <a:gsLst>
              <a:gs pos="0">
                <a:srgbClr val="6A9CFD"/>
              </a:gs>
              <a:gs pos="35000">
                <a:srgbClr val="FFB8D0"/>
              </a:gs>
              <a:gs pos="100000">
                <a:srgbClr val="FB637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TỔNG QUAN VẤN ĐỀ</a:t>
            </a:r>
          </a:p>
        </p:txBody>
      </p:sp>
      <p:sp>
        <p:nvSpPr>
          <p:cNvPr id="17" name="Rounded Rectangle 7">
            <a:extLst>
              <a:ext uri="{FF2B5EF4-FFF2-40B4-BE49-F238E27FC236}">
                <a16:creationId xmlns:a16="http://schemas.microsoft.com/office/drawing/2014/main" id="{F1F0FF37-3804-85DE-96DE-8C621566D190}"/>
              </a:ext>
            </a:extLst>
          </p:cNvPr>
          <p:cNvSpPr/>
          <p:nvPr/>
        </p:nvSpPr>
        <p:spPr>
          <a:xfrm>
            <a:off x="3726963" y="1591624"/>
            <a:ext cx="1962839" cy="3981627"/>
          </a:xfrm>
          <a:prstGeom prst="roundRect">
            <a:avLst>
              <a:gd name="adj" fmla="val 21779"/>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NỘI DUNG THỰC HIỆN</a:t>
            </a:r>
          </a:p>
        </p:txBody>
      </p:sp>
      <p:sp>
        <p:nvSpPr>
          <p:cNvPr id="24" name="Rounded Rectangle 5">
            <a:extLst>
              <a:ext uri="{FF2B5EF4-FFF2-40B4-BE49-F238E27FC236}">
                <a16:creationId xmlns:a16="http://schemas.microsoft.com/office/drawing/2014/main" id="{FD7F7BD9-81EC-FBDA-B7AD-DCC7416E77A6}"/>
              </a:ext>
            </a:extLst>
          </p:cNvPr>
          <p:cNvSpPr/>
          <p:nvPr/>
        </p:nvSpPr>
        <p:spPr>
          <a:xfrm rot="16200000">
            <a:off x="16769245" y="-3840808"/>
            <a:ext cx="983439" cy="10131276"/>
          </a:xfrm>
          <a:prstGeom prst="roundRect">
            <a:avLst>
              <a:gd name="adj" fmla="val 50000"/>
            </a:avLst>
          </a:prstGeom>
          <a:gradFill flip="none" rotWithShape="1">
            <a:gsLst>
              <a:gs pos="0">
                <a:srgbClr val="FEE5E1"/>
              </a:gs>
              <a:gs pos="46000">
                <a:srgbClr val="FFB8D0"/>
              </a:gs>
              <a:gs pos="100000">
                <a:srgbClr val="28EEB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Tiêu đề 1">
            <a:extLst>
              <a:ext uri="{FF2B5EF4-FFF2-40B4-BE49-F238E27FC236}">
                <a16:creationId xmlns:a16="http://schemas.microsoft.com/office/drawing/2014/main" id="{0947AB6D-6E41-99E8-F4C1-EF013DDE2B8E}"/>
              </a:ext>
            </a:extLst>
          </p:cNvPr>
          <p:cNvSpPr txBox="1">
            <a:spLocks/>
          </p:cNvSpPr>
          <p:nvPr/>
        </p:nvSpPr>
        <p:spPr>
          <a:xfrm>
            <a:off x="-3575988" y="81185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Bài Toán</a:t>
            </a:r>
          </a:p>
        </p:txBody>
      </p:sp>
      <p:sp>
        <p:nvSpPr>
          <p:cNvPr id="29" name="Rounded Rectangle 8">
            <a:extLst>
              <a:ext uri="{FF2B5EF4-FFF2-40B4-BE49-F238E27FC236}">
                <a16:creationId xmlns:a16="http://schemas.microsoft.com/office/drawing/2014/main" id="{854E1C31-6B76-EBC1-2BF4-FAB6603D98AF}"/>
              </a:ext>
            </a:extLst>
          </p:cNvPr>
          <p:cNvSpPr/>
          <p:nvPr/>
        </p:nvSpPr>
        <p:spPr>
          <a:xfrm>
            <a:off x="256606" y="7969369"/>
            <a:ext cx="9188576" cy="5470734"/>
          </a:xfrm>
          <a:prstGeom prst="roundRect">
            <a:avLst>
              <a:gd name="adj" fmla="val 9696"/>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TextBox 18">
            <a:extLst>
              <a:ext uri="{FF2B5EF4-FFF2-40B4-BE49-F238E27FC236}">
                <a16:creationId xmlns:a16="http://schemas.microsoft.com/office/drawing/2014/main" id="{47311223-3746-8DEB-77FC-3C3D23882BB2}"/>
              </a:ext>
            </a:extLst>
          </p:cNvPr>
          <p:cNvSpPr txBox="1"/>
          <p:nvPr/>
        </p:nvSpPr>
        <p:spPr>
          <a:xfrm>
            <a:off x="743809" y="7969369"/>
            <a:ext cx="6002805" cy="3478709"/>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US" sz="2000" kern="100" dirty="0" err="1">
                <a:effectLst/>
                <a:latin typeface="Merienda" pitchFamily="2" charset="0"/>
                <a:ea typeface="Calibri" panose="020F0502020204030204" pitchFamily="34" charset="0"/>
                <a:cs typeface="Times New Roman" panose="02020603050405020304" pitchFamily="18" charset="0"/>
              </a:rPr>
              <a:t>Dữ</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liệu</a:t>
            </a:r>
            <a:r>
              <a:rPr lang="en-US" sz="2000" kern="100" dirty="0">
                <a:effectLst/>
                <a:latin typeface="Merienda" pitchFamily="2" charset="0"/>
                <a:ea typeface="Calibri" panose="020F0502020204030204" pitchFamily="34" charset="0"/>
                <a:cs typeface="Times New Roman" panose="02020603050405020304" pitchFamily="18" charset="0"/>
              </a:rPr>
              <a:t> lớn </a:t>
            </a:r>
            <a:r>
              <a:rPr lang="en-US" sz="2000" kern="100" dirty="0" err="1">
                <a:effectLst/>
                <a:latin typeface="Merienda" pitchFamily="2" charset="0"/>
                <a:ea typeface="Calibri" panose="020F0502020204030204" pitchFamily="34" charset="0"/>
                <a:cs typeface="Times New Roman" panose="02020603050405020304" pitchFamily="18" charset="0"/>
              </a:rPr>
              <a:t>là</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một</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thuật</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ngữ</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cho</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việc</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xử</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lý</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một</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tập</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hợp</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dữ</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liệu</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rất</a:t>
            </a:r>
            <a:r>
              <a:rPr lang="en-US" sz="2000" kern="100" dirty="0">
                <a:effectLst/>
                <a:latin typeface="Merienda" pitchFamily="2" charset="0"/>
                <a:ea typeface="Calibri" panose="020F0502020204030204" pitchFamily="34" charset="0"/>
                <a:cs typeface="Times New Roman" panose="02020603050405020304" pitchFamily="18" charset="0"/>
              </a:rPr>
              <a:t> lớn </a:t>
            </a:r>
            <a:r>
              <a:rPr lang="en-US" sz="2000" kern="100" dirty="0" err="1">
                <a:effectLst/>
                <a:latin typeface="Merienda" pitchFamily="2" charset="0"/>
                <a:ea typeface="Calibri" panose="020F0502020204030204" pitchFamily="34" charset="0"/>
                <a:cs typeface="Times New Roman" panose="02020603050405020304" pitchFamily="18" charset="0"/>
              </a:rPr>
              <a:t>và</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phức</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tạp</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mà</a:t>
            </a:r>
            <a:r>
              <a:rPr lang="en-US" sz="2000" kern="100" dirty="0">
                <a:effectLst/>
                <a:latin typeface="Merienda" pitchFamily="2" charset="0"/>
                <a:ea typeface="Calibri" panose="020F0502020204030204" pitchFamily="34" charset="0"/>
                <a:cs typeface="Times New Roman" panose="02020603050405020304" pitchFamily="18" charset="0"/>
              </a:rPr>
              <a:t> các </a:t>
            </a:r>
            <a:r>
              <a:rPr lang="en-US" sz="2000" kern="100" dirty="0" err="1">
                <a:effectLst/>
                <a:latin typeface="Merienda" pitchFamily="2" charset="0"/>
                <a:ea typeface="Calibri" panose="020F0502020204030204" pitchFamily="34" charset="0"/>
                <a:cs typeface="Times New Roman" panose="02020603050405020304" pitchFamily="18" charset="0"/>
              </a:rPr>
              <a:t>ứng</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dụng</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xử</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lý</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dữ</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liệu</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truyền</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thống</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không</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xử</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lý</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được</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Dữ</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liệu</a:t>
            </a:r>
            <a:r>
              <a:rPr lang="en-US" sz="2000" kern="100" dirty="0">
                <a:effectLst/>
                <a:latin typeface="Merienda" pitchFamily="2" charset="0"/>
                <a:ea typeface="Calibri" panose="020F0502020204030204" pitchFamily="34" charset="0"/>
                <a:cs typeface="Times New Roman" panose="02020603050405020304" pitchFamily="18" charset="0"/>
              </a:rPr>
              <a:t> lớn bao </a:t>
            </a:r>
            <a:r>
              <a:rPr lang="en-US" sz="2000" kern="100" dirty="0" err="1">
                <a:effectLst/>
                <a:latin typeface="Merienda" pitchFamily="2" charset="0"/>
                <a:ea typeface="Calibri" panose="020F0502020204030204" pitchFamily="34" charset="0"/>
                <a:cs typeface="Times New Roman" panose="02020603050405020304" pitchFamily="18" charset="0"/>
              </a:rPr>
              <a:t>gồm</a:t>
            </a:r>
            <a:r>
              <a:rPr lang="en-US" sz="2000" kern="100" dirty="0">
                <a:effectLst/>
                <a:latin typeface="Merienda" pitchFamily="2" charset="0"/>
                <a:ea typeface="Calibri" panose="020F0502020204030204" pitchFamily="34" charset="0"/>
                <a:cs typeface="Times New Roman" panose="02020603050405020304" pitchFamily="18" charset="0"/>
              </a:rPr>
              <a:t> các </a:t>
            </a:r>
            <a:r>
              <a:rPr lang="en-US" sz="2000" kern="100" dirty="0" err="1">
                <a:effectLst/>
                <a:latin typeface="Merienda" pitchFamily="2" charset="0"/>
                <a:ea typeface="Calibri" panose="020F0502020204030204" pitchFamily="34" charset="0"/>
                <a:cs typeface="Times New Roman" panose="02020603050405020304" pitchFamily="18" charset="0"/>
              </a:rPr>
              <a:t>thách</a:t>
            </a:r>
            <a:r>
              <a:rPr lang="en-US" sz="2000" kern="100" dirty="0">
                <a:effectLst/>
                <a:latin typeface="Merienda" pitchFamily="2" charset="0"/>
                <a:ea typeface="Calibri" panose="020F0502020204030204" pitchFamily="34" charset="0"/>
                <a:cs typeface="Times New Roman" panose="02020603050405020304" pitchFamily="18" charset="0"/>
              </a:rPr>
              <a:t> thức </a:t>
            </a:r>
            <a:r>
              <a:rPr lang="en-US" sz="2000" kern="100" dirty="0" err="1">
                <a:effectLst/>
                <a:latin typeface="Merienda" pitchFamily="2" charset="0"/>
                <a:ea typeface="Calibri" panose="020F0502020204030204" pitchFamily="34" charset="0"/>
                <a:cs typeface="Times New Roman" panose="02020603050405020304" pitchFamily="18" charset="0"/>
              </a:rPr>
              <a:t>như</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phân</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tích</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thu</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thập</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giám</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sát</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dữ</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liệu</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tìm</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kiếm</a:t>
            </a:r>
            <a:r>
              <a:rPr lang="en-US" sz="2000" kern="100" dirty="0">
                <a:effectLst/>
                <a:latin typeface="Merienda" pitchFamily="2" charset="0"/>
                <a:ea typeface="Calibri" panose="020F0502020204030204" pitchFamily="34" charset="0"/>
                <a:cs typeface="Times New Roman" panose="02020603050405020304" pitchFamily="18" charset="0"/>
              </a:rPr>
              <a:t>, chia </a:t>
            </a:r>
            <a:r>
              <a:rPr lang="en-US" sz="2000" kern="100" dirty="0" err="1">
                <a:effectLst/>
                <a:latin typeface="Merienda" pitchFamily="2" charset="0"/>
                <a:ea typeface="Calibri" panose="020F0502020204030204" pitchFamily="34" charset="0"/>
                <a:cs typeface="Times New Roman" panose="02020603050405020304" pitchFamily="18" charset="0"/>
              </a:rPr>
              <a:t>sẻ</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lưu</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trữ</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truyền</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nhận</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trực</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quan</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truy</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vấn</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và</a:t>
            </a:r>
            <a:r>
              <a:rPr lang="en-US" sz="2000" kern="100" dirty="0">
                <a:effectLst/>
                <a:latin typeface="Merienda" pitchFamily="2" charset="0"/>
                <a:ea typeface="Calibri" panose="020F0502020204030204" pitchFamily="34" charset="0"/>
                <a:cs typeface="Times New Roman" panose="02020603050405020304" pitchFamily="18" charset="0"/>
              </a:rPr>
              <a:t> tính </a:t>
            </a:r>
            <a:r>
              <a:rPr lang="en-US" sz="2000" kern="100" dirty="0" err="1">
                <a:effectLst/>
                <a:latin typeface="Merienda" pitchFamily="2" charset="0"/>
                <a:ea typeface="Calibri" panose="020F0502020204030204" pitchFamily="34" charset="0"/>
                <a:cs typeface="Times New Roman" panose="02020603050405020304" pitchFamily="18" charset="0"/>
              </a:rPr>
              <a:t>riêng</a:t>
            </a:r>
            <a:r>
              <a:rPr lang="en-US" sz="2000" kern="100" dirty="0">
                <a:effectLst/>
                <a:latin typeface="Merienda" pitchFamily="2" charset="0"/>
                <a:ea typeface="Calibri" panose="020F0502020204030204" pitchFamily="34" charset="0"/>
                <a:cs typeface="Times New Roman" panose="02020603050405020304" pitchFamily="18" charset="0"/>
              </a:rPr>
              <a:t> </a:t>
            </a:r>
            <a:r>
              <a:rPr lang="en-US" sz="2000" kern="100" dirty="0" err="1">
                <a:effectLst/>
                <a:latin typeface="Merienda" pitchFamily="2" charset="0"/>
                <a:ea typeface="Calibri" panose="020F0502020204030204" pitchFamily="34" charset="0"/>
                <a:cs typeface="Times New Roman" panose="02020603050405020304" pitchFamily="18" charset="0"/>
              </a:rPr>
              <a:t>tư</a:t>
            </a:r>
            <a:r>
              <a:rPr lang="en-US" sz="2000" kern="100" dirty="0">
                <a:effectLst/>
                <a:latin typeface="Merienda" pitchFamily="2" charset="0"/>
                <a:ea typeface="Calibri" panose="020F0502020204030204" pitchFamily="34" charset="0"/>
                <a:cs typeface="Times New Roman" panose="02020603050405020304" pitchFamily="18" charset="0"/>
              </a:rPr>
              <a:t>.</a:t>
            </a:r>
            <a:endParaRPr lang="vi-VN" sz="2000" kern="100" dirty="0">
              <a:effectLst/>
              <a:latin typeface="Merienda" pitchFamily="2"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vi-VN" sz="2000" kern="100" dirty="0">
                <a:latin typeface="Merienda" pitchFamily="2" charset="0"/>
                <a:ea typeface="Calibri" panose="020F0502020204030204" pitchFamily="34" charset="0"/>
                <a:cs typeface="Times New Roman" panose="02020603050405020304" pitchFamily="18" charset="0"/>
              </a:rPr>
              <a:t>C</a:t>
            </a:r>
            <a:r>
              <a:rPr lang="vi-VN" sz="2000" kern="100" dirty="0">
                <a:effectLst/>
                <a:latin typeface="Merienda" pitchFamily="2" charset="0"/>
                <a:ea typeface="Calibri" panose="020F0502020204030204" pitchFamily="34" charset="0"/>
                <a:cs typeface="Times New Roman" panose="02020603050405020304" pitchFamily="18" charset="0"/>
              </a:rPr>
              <a:t>hính vì nó liên quan tới rất nhiều dữ liệu nên chúng ta mới cần phải bảo vệ cụ thể là mã hóa.</a:t>
            </a:r>
          </a:p>
        </p:txBody>
      </p:sp>
      <p:pic>
        <p:nvPicPr>
          <p:cNvPr id="6" name="Picture 38" descr="Ảnh có chứa văn bản, máy tính, người, trong nhà&#10;&#10;Mô tả được tạo tự động">
            <a:extLst>
              <a:ext uri="{FF2B5EF4-FFF2-40B4-BE49-F238E27FC236}">
                <a16:creationId xmlns:a16="http://schemas.microsoft.com/office/drawing/2014/main" id="{E40937A5-A2AA-CA52-C48D-71099703F46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1277" t="6508" b="66016"/>
          <a:stretch>
            <a:fillRect/>
          </a:stretch>
        </p:blipFill>
        <p:spPr>
          <a:xfrm rot="19447440">
            <a:off x="12978901" y="-1111388"/>
            <a:ext cx="3623301" cy="1228742"/>
          </a:xfrm>
          <a:custGeom>
            <a:avLst/>
            <a:gdLst>
              <a:gd name="connsiteX0" fmla="*/ 6592239 w 6592239"/>
              <a:gd name="connsiteY0" fmla="*/ 40183 h 1228742"/>
              <a:gd name="connsiteX1" fmla="*/ 6592239 w 6592239"/>
              <a:gd name="connsiteY1" fmla="*/ 1228742 h 1228742"/>
              <a:gd name="connsiteX2" fmla="*/ 590285 w 6592239"/>
              <a:gd name="connsiteY2" fmla="*/ 1188519 h 1228742"/>
              <a:gd name="connsiteX3" fmla="*/ 14 w 6592239"/>
              <a:gd name="connsiteY3" fmla="*/ 590284 h 1228742"/>
              <a:gd name="connsiteX4" fmla="*/ 598250 w 6592239"/>
              <a:gd name="connsiteY4" fmla="*/ 14 h 122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2239" h="1228742">
                <a:moveTo>
                  <a:pt x="6592239" y="40183"/>
                </a:moveTo>
                <a:lnTo>
                  <a:pt x="6592239" y="1228742"/>
                </a:lnTo>
                <a:lnTo>
                  <a:pt x="590285" y="1188519"/>
                </a:lnTo>
                <a:cubicBezTo>
                  <a:pt x="262088" y="1186320"/>
                  <a:pt x="-2185" y="918481"/>
                  <a:pt x="14" y="590284"/>
                </a:cubicBezTo>
                <a:cubicBezTo>
                  <a:pt x="2214" y="262088"/>
                  <a:pt x="270053" y="-2186"/>
                  <a:pt x="598250" y="14"/>
                </a:cubicBezTo>
                <a:close/>
              </a:path>
            </a:pathLst>
          </a:custGeom>
        </p:spPr>
      </p:pic>
      <p:pic>
        <p:nvPicPr>
          <p:cNvPr id="7" name="Picture 37" descr="Ảnh có chứa văn bản, máy tính, người, trong nhà&#10;&#10;Mô tả được tạo tự động">
            <a:extLst>
              <a:ext uri="{FF2B5EF4-FFF2-40B4-BE49-F238E27FC236}">
                <a16:creationId xmlns:a16="http://schemas.microsoft.com/office/drawing/2014/main" id="{FA08197F-E793-7093-4C17-926A4A81A5B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1571" t="35392" r="1940" b="37109"/>
          <a:stretch>
            <a:fillRect/>
          </a:stretch>
        </p:blipFill>
        <p:spPr>
          <a:xfrm rot="19447440">
            <a:off x="12889953" y="196982"/>
            <a:ext cx="4591736" cy="1229737"/>
          </a:xfrm>
          <a:custGeom>
            <a:avLst/>
            <a:gdLst>
              <a:gd name="connsiteX0" fmla="*/ 7078393 w 7337104"/>
              <a:gd name="connsiteY0" fmla="*/ 144934 h 1229737"/>
              <a:gd name="connsiteX1" fmla="*/ 7337091 w 7337104"/>
              <a:gd name="connsiteY1" fmla="*/ 639454 h 1229737"/>
              <a:gd name="connsiteX2" fmla="*/ 6738856 w 7337104"/>
              <a:gd name="connsiteY2" fmla="*/ 1229724 h 1229737"/>
              <a:gd name="connsiteX3" fmla="*/ 590285 w 7337104"/>
              <a:gd name="connsiteY3" fmla="*/ 1188519 h 1229737"/>
              <a:gd name="connsiteX4" fmla="*/ 14 w 7337104"/>
              <a:gd name="connsiteY4" fmla="*/ 590284 h 1229737"/>
              <a:gd name="connsiteX5" fmla="*/ 598250 w 7337104"/>
              <a:gd name="connsiteY5" fmla="*/ 14 h 1229737"/>
              <a:gd name="connsiteX6" fmla="*/ 6746821 w 7337104"/>
              <a:gd name="connsiteY6" fmla="*/ 41219 h 1229737"/>
              <a:gd name="connsiteX7" fmla="*/ 7078393 w 7337104"/>
              <a:gd name="connsiteY7" fmla="*/ 144934 h 122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7104" h="1229737">
                <a:moveTo>
                  <a:pt x="7078393" y="144934"/>
                </a:moveTo>
                <a:cubicBezTo>
                  <a:pt x="7235749" y="252785"/>
                  <a:pt x="7338466" y="434331"/>
                  <a:pt x="7337091" y="639454"/>
                </a:cubicBezTo>
                <a:cubicBezTo>
                  <a:pt x="7334891" y="967650"/>
                  <a:pt x="7067053" y="1231924"/>
                  <a:pt x="6738856" y="1229724"/>
                </a:cubicBezTo>
                <a:lnTo>
                  <a:pt x="590285" y="1188519"/>
                </a:lnTo>
                <a:cubicBezTo>
                  <a:pt x="262089" y="1186319"/>
                  <a:pt x="-2185" y="918480"/>
                  <a:pt x="14" y="590284"/>
                </a:cubicBezTo>
                <a:cubicBezTo>
                  <a:pt x="2215" y="262087"/>
                  <a:pt x="270053" y="-2186"/>
                  <a:pt x="598250" y="14"/>
                </a:cubicBezTo>
                <a:lnTo>
                  <a:pt x="6746821" y="41219"/>
                </a:lnTo>
                <a:cubicBezTo>
                  <a:pt x="6869894" y="42044"/>
                  <a:pt x="6983979" y="80224"/>
                  <a:pt x="7078393" y="144934"/>
                </a:cubicBezTo>
                <a:close/>
              </a:path>
            </a:pathLst>
          </a:custGeom>
        </p:spPr>
      </p:pic>
      <p:pic>
        <p:nvPicPr>
          <p:cNvPr id="14" name="Picture 36" descr="Ảnh có chứa văn bản, máy tính, người, trong nhà&#10;&#10;Mô tả được tạo tự động">
            <a:extLst>
              <a:ext uri="{FF2B5EF4-FFF2-40B4-BE49-F238E27FC236}">
                <a16:creationId xmlns:a16="http://schemas.microsoft.com/office/drawing/2014/main" id="{71B6622B-7C9D-2467-EB1D-3C90F5844EE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625" t="64691" r="11887" b="7810"/>
          <a:stretch>
            <a:fillRect/>
          </a:stretch>
        </p:blipFill>
        <p:spPr>
          <a:xfrm rot="19447440">
            <a:off x="12915794" y="1913840"/>
            <a:ext cx="4264022" cy="1229738"/>
          </a:xfrm>
          <a:custGeom>
            <a:avLst/>
            <a:gdLst>
              <a:gd name="connsiteX0" fmla="*/ 7078393 w 7337104"/>
              <a:gd name="connsiteY0" fmla="*/ 144935 h 1229738"/>
              <a:gd name="connsiteX1" fmla="*/ 7337091 w 7337104"/>
              <a:gd name="connsiteY1" fmla="*/ 639454 h 1229738"/>
              <a:gd name="connsiteX2" fmla="*/ 6738855 w 7337104"/>
              <a:gd name="connsiteY2" fmla="*/ 1229725 h 1229738"/>
              <a:gd name="connsiteX3" fmla="*/ 590285 w 7337104"/>
              <a:gd name="connsiteY3" fmla="*/ 1188519 h 1229738"/>
              <a:gd name="connsiteX4" fmla="*/ 14 w 7337104"/>
              <a:gd name="connsiteY4" fmla="*/ 590284 h 1229738"/>
              <a:gd name="connsiteX5" fmla="*/ 598250 w 7337104"/>
              <a:gd name="connsiteY5" fmla="*/ 14 h 1229738"/>
              <a:gd name="connsiteX6" fmla="*/ 6746821 w 7337104"/>
              <a:gd name="connsiteY6" fmla="*/ 41219 h 1229738"/>
              <a:gd name="connsiteX7" fmla="*/ 7078393 w 7337104"/>
              <a:gd name="connsiteY7" fmla="*/ 144935 h 12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7104" h="1229738">
                <a:moveTo>
                  <a:pt x="7078393" y="144935"/>
                </a:moveTo>
                <a:cubicBezTo>
                  <a:pt x="7235749" y="252785"/>
                  <a:pt x="7338466" y="434331"/>
                  <a:pt x="7337091" y="639454"/>
                </a:cubicBezTo>
                <a:cubicBezTo>
                  <a:pt x="7334891" y="967651"/>
                  <a:pt x="7067053" y="1231924"/>
                  <a:pt x="6738855" y="1229725"/>
                </a:cubicBezTo>
                <a:lnTo>
                  <a:pt x="590285" y="1188519"/>
                </a:lnTo>
                <a:cubicBezTo>
                  <a:pt x="262089" y="1186320"/>
                  <a:pt x="-2185" y="918481"/>
                  <a:pt x="14" y="590284"/>
                </a:cubicBezTo>
                <a:cubicBezTo>
                  <a:pt x="2214" y="262088"/>
                  <a:pt x="270053" y="-2186"/>
                  <a:pt x="598250" y="14"/>
                </a:cubicBezTo>
                <a:lnTo>
                  <a:pt x="6746821" y="41219"/>
                </a:lnTo>
                <a:cubicBezTo>
                  <a:pt x="6869894" y="42044"/>
                  <a:pt x="6983979" y="80224"/>
                  <a:pt x="7078393" y="144935"/>
                </a:cubicBezTo>
                <a:close/>
              </a:path>
            </a:pathLst>
          </a:custGeom>
        </p:spPr>
      </p:pic>
      <p:pic>
        <p:nvPicPr>
          <p:cNvPr id="15" name="Graphic 3" descr="Laptop with phone and calculator">
            <a:extLst>
              <a:ext uri="{FF2B5EF4-FFF2-40B4-BE49-F238E27FC236}">
                <a16:creationId xmlns:a16="http://schemas.microsoft.com/office/drawing/2014/main" id="{3A7A23C5-3DB0-973D-F303-8B58CA6E21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4906" y="-2948403"/>
            <a:ext cx="2840628" cy="2840628"/>
          </a:xfrm>
          <a:prstGeom prst="rect">
            <a:avLst/>
          </a:prstGeom>
        </p:spPr>
      </p:pic>
      <p:pic>
        <p:nvPicPr>
          <p:cNvPr id="18" name="Graphic 40" descr="Woman wearing a suit">
            <a:extLst>
              <a:ext uri="{FF2B5EF4-FFF2-40B4-BE49-F238E27FC236}">
                <a16:creationId xmlns:a16="http://schemas.microsoft.com/office/drawing/2014/main" id="{D73ACC3F-6656-A6D8-8452-049E6A6BA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05479" y="-2056521"/>
            <a:ext cx="6670199" cy="13898709"/>
          </a:xfrm>
          <a:prstGeom prst="rect">
            <a:avLst/>
          </a:prstGeom>
        </p:spPr>
      </p:pic>
      <p:sp>
        <p:nvSpPr>
          <p:cNvPr id="19" name="Rounded Rectangle 1">
            <a:extLst>
              <a:ext uri="{FF2B5EF4-FFF2-40B4-BE49-F238E27FC236}">
                <a16:creationId xmlns:a16="http://schemas.microsoft.com/office/drawing/2014/main" id="{9F244A41-A5E8-5EEA-8BAE-916521B152F7}"/>
              </a:ext>
            </a:extLst>
          </p:cNvPr>
          <p:cNvSpPr/>
          <p:nvPr/>
        </p:nvSpPr>
        <p:spPr>
          <a:xfrm>
            <a:off x="12269892" y="-392909"/>
            <a:ext cx="12733267" cy="8146262"/>
          </a:xfrm>
          <a:prstGeom prst="roundRect">
            <a:avLst>
              <a:gd name="adj" fmla="val 0"/>
            </a:avLst>
          </a:prstGeom>
          <a:gradFill flip="none" rotWithShape="1">
            <a:gsLst>
              <a:gs pos="0">
                <a:srgbClr val="6A9CFD"/>
              </a:gs>
              <a:gs pos="35000">
                <a:srgbClr val="FFB8D0"/>
              </a:gs>
              <a:gs pos="100000">
                <a:srgbClr val="FB637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8800" dirty="0">
                <a:latin typeface="Merienda Medium" pitchFamily="2" charset="0"/>
              </a:rPr>
              <a:t>TỔNG QUAN VẤN ĐỀ</a:t>
            </a:r>
          </a:p>
        </p:txBody>
      </p:sp>
      <p:sp>
        <p:nvSpPr>
          <p:cNvPr id="4" name="Rounded Rectangle 13">
            <a:extLst>
              <a:ext uri="{FF2B5EF4-FFF2-40B4-BE49-F238E27FC236}">
                <a16:creationId xmlns:a16="http://schemas.microsoft.com/office/drawing/2014/main" id="{0C69A38E-3054-CF32-1ECD-BA736983B954}"/>
              </a:ext>
            </a:extLst>
          </p:cNvPr>
          <p:cNvSpPr/>
          <p:nvPr/>
        </p:nvSpPr>
        <p:spPr>
          <a:xfrm>
            <a:off x="18139628" y="4213262"/>
            <a:ext cx="2899470" cy="786543"/>
          </a:xfrm>
          <a:prstGeom prst="roundRect">
            <a:avLst>
              <a:gd name="adj" fmla="val 50000"/>
            </a:avLst>
          </a:prstGeom>
          <a:gradFill flip="none" rotWithShape="1">
            <a:gsLst>
              <a:gs pos="59000">
                <a:srgbClr val="FFC0CB">
                  <a:lumMod val="99000"/>
                  <a:lumOff val="1000"/>
                </a:srgbClr>
              </a:gs>
              <a:gs pos="29000">
                <a:srgbClr val="FFC0CB"/>
              </a:gs>
              <a:gs pos="0">
                <a:schemeClr val="accent1">
                  <a:lumMod val="45000"/>
                  <a:lumOff val="55000"/>
                </a:schemeClr>
              </a:gs>
              <a:gs pos="87000">
                <a:schemeClr val="accent1">
                  <a:lumMod val="30000"/>
                  <a:lumOff val="7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ounded Rectangle 11">
            <a:extLst>
              <a:ext uri="{FF2B5EF4-FFF2-40B4-BE49-F238E27FC236}">
                <a16:creationId xmlns:a16="http://schemas.microsoft.com/office/drawing/2014/main" id="{1D1878C1-5A8F-80F2-5410-346FD427D7FB}"/>
              </a:ext>
            </a:extLst>
          </p:cNvPr>
          <p:cNvSpPr/>
          <p:nvPr/>
        </p:nvSpPr>
        <p:spPr>
          <a:xfrm>
            <a:off x="15343975" y="2467990"/>
            <a:ext cx="2940999" cy="798766"/>
          </a:xfrm>
          <a:prstGeom prst="roundRect">
            <a:avLst>
              <a:gd name="adj" fmla="val 50000"/>
            </a:avLst>
          </a:prstGeom>
          <a:gradFill>
            <a:gsLst>
              <a:gs pos="49000">
                <a:srgbClr val="FFC0CB">
                  <a:lumMod val="99000"/>
                  <a:lumOff val="1000"/>
                </a:srgbClr>
              </a:gs>
              <a:gs pos="29000">
                <a:srgbClr val="FFC0CB"/>
              </a:gs>
              <a:gs pos="0">
                <a:schemeClr val="accent1">
                  <a:lumMod val="45000"/>
                  <a:lumOff val="55000"/>
                </a:schemeClr>
              </a:gs>
              <a:gs pos="87000">
                <a:schemeClr val="accent1">
                  <a:lumMod val="30000"/>
                  <a:lumOff val="7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 name="Rounded Rectangle 12">
            <a:extLst>
              <a:ext uri="{FF2B5EF4-FFF2-40B4-BE49-F238E27FC236}">
                <a16:creationId xmlns:a16="http://schemas.microsoft.com/office/drawing/2014/main" id="{203F56B5-15A2-9A94-109D-C14999A9A561}"/>
              </a:ext>
            </a:extLst>
          </p:cNvPr>
          <p:cNvSpPr/>
          <p:nvPr/>
        </p:nvSpPr>
        <p:spPr>
          <a:xfrm>
            <a:off x="-4427351" y="5306265"/>
            <a:ext cx="3270666" cy="923329"/>
          </a:xfrm>
          <a:prstGeom prst="roundRect">
            <a:avLst>
              <a:gd name="adj" fmla="val 50000"/>
            </a:avLst>
          </a:prstGeom>
          <a:gradFill>
            <a:gsLst>
              <a:gs pos="59000">
                <a:srgbClr val="FFC0CB">
                  <a:lumMod val="99000"/>
                  <a:lumOff val="1000"/>
                </a:srgbClr>
              </a:gs>
              <a:gs pos="29000">
                <a:srgbClr val="FFC0CB"/>
              </a:gs>
              <a:gs pos="0">
                <a:schemeClr val="accent1">
                  <a:lumMod val="45000"/>
                  <a:lumOff val="55000"/>
                </a:schemeClr>
              </a:gs>
              <a:gs pos="87000">
                <a:schemeClr val="accent1">
                  <a:lumMod val="30000"/>
                  <a:lumOff val="70000"/>
                </a:schemeClr>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2" name="Rounded Rectangle 10">
            <a:extLst>
              <a:ext uri="{FF2B5EF4-FFF2-40B4-BE49-F238E27FC236}">
                <a16:creationId xmlns:a16="http://schemas.microsoft.com/office/drawing/2014/main" id="{F7F91B21-DECE-ACAD-50B5-F7715DC1BB36}"/>
              </a:ext>
            </a:extLst>
          </p:cNvPr>
          <p:cNvSpPr/>
          <p:nvPr/>
        </p:nvSpPr>
        <p:spPr>
          <a:xfrm>
            <a:off x="-4546201" y="3086542"/>
            <a:ext cx="2575801" cy="804123"/>
          </a:xfrm>
          <a:prstGeom prst="roundRect">
            <a:avLst>
              <a:gd name="adj" fmla="val 50000"/>
            </a:avLst>
          </a:prstGeom>
          <a:gradFill>
            <a:gsLst>
              <a:gs pos="59000">
                <a:srgbClr val="FFC0CB">
                  <a:lumMod val="99000"/>
                  <a:lumOff val="1000"/>
                </a:srgbClr>
              </a:gs>
              <a:gs pos="29000">
                <a:srgbClr val="FFC0CB"/>
              </a:gs>
              <a:gs pos="0">
                <a:schemeClr val="accent1">
                  <a:lumMod val="45000"/>
                  <a:lumOff val="55000"/>
                </a:schemeClr>
              </a:gs>
              <a:gs pos="87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3" name="TextBox 59">
            <a:extLst>
              <a:ext uri="{FF2B5EF4-FFF2-40B4-BE49-F238E27FC236}">
                <a16:creationId xmlns:a16="http://schemas.microsoft.com/office/drawing/2014/main" id="{267DA5CE-9CBB-57FB-9B90-B391DE8F7F62}"/>
              </a:ext>
            </a:extLst>
          </p:cNvPr>
          <p:cNvSpPr txBox="1"/>
          <p:nvPr/>
        </p:nvSpPr>
        <p:spPr>
          <a:xfrm>
            <a:off x="524349" y="7922759"/>
            <a:ext cx="2889132" cy="461665"/>
          </a:xfrm>
          <a:prstGeom prst="rect">
            <a:avLst/>
          </a:prstGeom>
          <a:noFill/>
        </p:spPr>
        <p:txBody>
          <a:bodyPr wrap="square" rtlCol="0">
            <a:spAutoFit/>
          </a:bodyPr>
          <a:lstStyle/>
          <a:p>
            <a:pPr algn="ctr"/>
            <a:r>
              <a:rPr lang="vi-VN" sz="2400" dirty="0">
                <a:gradFill>
                  <a:gsLst>
                    <a:gs pos="0">
                      <a:srgbClr val="0081A7"/>
                    </a:gs>
                    <a:gs pos="99000">
                      <a:srgbClr val="FF2D2D"/>
                    </a:gs>
                  </a:gsLst>
                  <a:lin ang="18900000" scaled="1"/>
                </a:gradFill>
              </a:rPr>
              <a:t>Vũ Thành Trung</a:t>
            </a:r>
          </a:p>
        </p:txBody>
      </p:sp>
      <p:sp>
        <p:nvSpPr>
          <p:cNvPr id="26" name="TextBox 60">
            <a:extLst>
              <a:ext uri="{FF2B5EF4-FFF2-40B4-BE49-F238E27FC236}">
                <a16:creationId xmlns:a16="http://schemas.microsoft.com/office/drawing/2014/main" id="{C2E24BE6-D4F1-410B-E33A-96A2089CB165}"/>
              </a:ext>
            </a:extLst>
          </p:cNvPr>
          <p:cNvSpPr txBox="1"/>
          <p:nvPr/>
        </p:nvSpPr>
        <p:spPr>
          <a:xfrm>
            <a:off x="3003582" y="9812564"/>
            <a:ext cx="3270666" cy="461665"/>
          </a:xfrm>
          <a:prstGeom prst="rect">
            <a:avLst/>
          </a:prstGeom>
          <a:noFill/>
        </p:spPr>
        <p:txBody>
          <a:bodyPr wrap="square" rtlCol="0">
            <a:spAutoFit/>
          </a:bodyPr>
          <a:lstStyle/>
          <a:p>
            <a:pPr algn="ctr"/>
            <a:r>
              <a:rPr lang="vi-VN" sz="2400" dirty="0">
                <a:gradFill>
                  <a:gsLst>
                    <a:gs pos="0">
                      <a:srgbClr val="FF0000"/>
                    </a:gs>
                    <a:gs pos="99000">
                      <a:srgbClr val="6A9CFD"/>
                    </a:gs>
                  </a:gsLst>
                  <a:lin ang="18900000" scaled="1"/>
                </a:gradFill>
              </a:rPr>
              <a:t>Nguyễn Mạnh Cường</a:t>
            </a:r>
          </a:p>
        </p:txBody>
      </p:sp>
      <p:sp>
        <p:nvSpPr>
          <p:cNvPr id="30" name="TextBox 61">
            <a:extLst>
              <a:ext uri="{FF2B5EF4-FFF2-40B4-BE49-F238E27FC236}">
                <a16:creationId xmlns:a16="http://schemas.microsoft.com/office/drawing/2014/main" id="{515B0C1B-1C7F-3B82-9B4F-930F6B278FED}"/>
              </a:ext>
            </a:extLst>
          </p:cNvPr>
          <p:cNvSpPr txBox="1"/>
          <p:nvPr/>
        </p:nvSpPr>
        <p:spPr>
          <a:xfrm>
            <a:off x="6693751" y="8114190"/>
            <a:ext cx="2607571" cy="461665"/>
          </a:xfrm>
          <a:prstGeom prst="rect">
            <a:avLst/>
          </a:prstGeom>
          <a:noFill/>
        </p:spPr>
        <p:txBody>
          <a:bodyPr wrap="square" rtlCol="0">
            <a:spAutoFit/>
          </a:bodyPr>
          <a:lstStyle/>
          <a:p>
            <a:pPr algn="ctr"/>
            <a:r>
              <a:rPr lang="vi-VN" sz="2400" dirty="0">
                <a:gradFill>
                  <a:gsLst>
                    <a:gs pos="0">
                      <a:srgbClr val="947BD3"/>
                    </a:gs>
                    <a:gs pos="99000">
                      <a:srgbClr val="0081A7"/>
                    </a:gs>
                  </a:gsLst>
                  <a:lin ang="18900000" scaled="1"/>
                </a:gradFill>
              </a:rPr>
              <a:t>Phạm Văn Trung</a:t>
            </a:r>
          </a:p>
        </p:txBody>
      </p:sp>
      <p:sp>
        <p:nvSpPr>
          <p:cNvPr id="32" name="TextBox 62">
            <a:extLst>
              <a:ext uri="{FF2B5EF4-FFF2-40B4-BE49-F238E27FC236}">
                <a16:creationId xmlns:a16="http://schemas.microsoft.com/office/drawing/2014/main" id="{0C1DA76A-8086-1D21-85CD-162B5E627835}"/>
              </a:ext>
            </a:extLst>
          </p:cNvPr>
          <p:cNvSpPr txBox="1"/>
          <p:nvPr/>
        </p:nvSpPr>
        <p:spPr>
          <a:xfrm>
            <a:off x="9465615" y="9780076"/>
            <a:ext cx="2607571" cy="461665"/>
          </a:xfrm>
          <a:prstGeom prst="rect">
            <a:avLst/>
          </a:prstGeom>
          <a:noFill/>
        </p:spPr>
        <p:txBody>
          <a:bodyPr wrap="square" rtlCol="0">
            <a:spAutoFit/>
          </a:bodyPr>
          <a:lstStyle/>
          <a:p>
            <a:pPr algn="ctr"/>
            <a:r>
              <a:rPr lang="vi-VN" sz="2400" dirty="0">
                <a:gradFill>
                  <a:gsLst>
                    <a:gs pos="0">
                      <a:srgbClr val="7030A0"/>
                    </a:gs>
                    <a:gs pos="99000">
                      <a:srgbClr val="B280BB"/>
                    </a:gs>
                  </a:gsLst>
                  <a:lin ang="18900000" scaled="1"/>
                </a:gradFill>
              </a:rPr>
              <a:t>Phạm Văn Lộc</a:t>
            </a:r>
          </a:p>
        </p:txBody>
      </p:sp>
    </p:spTree>
    <p:extLst>
      <p:ext uri="{BB962C8B-B14F-4D97-AF65-F5344CB8AC3E}">
        <p14:creationId xmlns:p14="http://schemas.microsoft.com/office/powerpoint/2010/main" val="4203425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pic>
        <p:nvPicPr>
          <p:cNvPr id="39" name="Hình ảnh 38" descr="Ảnh có chứa văn bản, máy tính, người, trong nhà&#10;&#10;Mô tả được tạo tự động">
            <a:extLst>
              <a:ext uri="{FF2B5EF4-FFF2-40B4-BE49-F238E27FC236}">
                <a16:creationId xmlns:a16="http://schemas.microsoft.com/office/drawing/2014/main" id="{CC78132C-A541-A7CD-A542-891E6991B28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1277" t="6508" b="66016"/>
          <a:stretch>
            <a:fillRect/>
          </a:stretch>
        </p:blipFill>
        <p:spPr>
          <a:xfrm rot="19447440">
            <a:off x="9355713" y="1727312"/>
            <a:ext cx="3623301" cy="1228742"/>
          </a:xfrm>
          <a:custGeom>
            <a:avLst/>
            <a:gdLst>
              <a:gd name="connsiteX0" fmla="*/ 6592239 w 6592239"/>
              <a:gd name="connsiteY0" fmla="*/ 40183 h 1228742"/>
              <a:gd name="connsiteX1" fmla="*/ 6592239 w 6592239"/>
              <a:gd name="connsiteY1" fmla="*/ 1228742 h 1228742"/>
              <a:gd name="connsiteX2" fmla="*/ 590285 w 6592239"/>
              <a:gd name="connsiteY2" fmla="*/ 1188519 h 1228742"/>
              <a:gd name="connsiteX3" fmla="*/ 14 w 6592239"/>
              <a:gd name="connsiteY3" fmla="*/ 590284 h 1228742"/>
              <a:gd name="connsiteX4" fmla="*/ 598250 w 6592239"/>
              <a:gd name="connsiteY4" fmla="*/ 14 h 122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2239" h="1228742">
                <a:moveTo>
                  <a:pt x="6592239" y="40183"/>
                </a:moveTo>
                <a:lnTo>
                  <a:pt x="6592239" y="1228742"/>
                </a:lnTo>
                <a:lnTo>
                  <a:pt x="590285" y="1188519"/>
                </a:lnTo>
                <a:cubicBezTo>
                  <a:pt x="262088" y="1186320"/>
                  <a:pt x="-2185" y="918481"/>
                  <a:pt x="14" y="590284"/>
                </a:cubicBezTo>
                <a:cubicBezTo>
                  <a:pt x="2214" y="262088"/>
                  <a:pt x="270053" y="-2186"/>
                  <a:pt x="598250" y="14"/>
                </a:cubicBezTo>
                <a:close/>
              </a:path>
            </a:pathLst>
          </a:custGeom>
        </p:spPr>
      </p:pic>
      <p:pic>
        <p:nvPicPr>
          <p:cNvPr id="38" name="Hình ảnh 37" descr="Ảnh có chứa văn bản, máy tính, người, trong nhà&#10;&#10;Mô tả được tạo tự động">
            <a:extLst>
              <a:ext uri="{FF2B5EF4-FFF2-40B4-BE49-F238E27FC236}">
                <a16:creationId xmlns:a16="http://schemas.microsoft.com/office/drawing/2014/main" id="{A3D2A336-AAC7-4404-C310-58FCC654819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571" t="35392" r="1940" b="37109"/>
          <a:stretch>
            <a:fillRect/>
          </a:stretch>
        </p:blipFill>
        <p:spPr>
          <a:xfrm rot="19447440">
            <a:off x="9266765" y="3035682"/>
            <a:ext cx="4591736" cy="1229737"/>
          </a:xfrm>
          <a:custGeom>
            <a:avLst/>
            <a:gdLst>
              <a:gd name="connsiteX0" fmla="*/ 7078393 w 7337104"/>
              <a:gd name="connsiteY0" fmla="*/ 144934 h 1229737"/>
              <a:gd name="connsiteX1" fmla="*/ 7337091 w 7337104"/>
              <a:gd name="connsiteY1" fmla="*/ 639454 h 1229737"/>
              <a:gd name="connsiteX2" fmla="*/ 6738856 w 7337104"/>
              <a:gd name="connsiteY2" fmla="*/ 1229724 h 1229737"/>
              <a:gd name="connsiteX3" fmla="*/ 590285 w 7337104"/>
              <a:gd name="connsiteY3" fmla="*/ 1188519 h 1229737"/>
              <a:gd name="connsiteX4" fmla="*/ 14 w 7337104"/>
              <a:gd name="connsiteY4" fmla="*/ 590284 h 1229737"/>
              <a:gd name="connsiteX5" fmla="*/ 598250 w 7337104"/>
              <a:gd name="connsiteY5" fmla="*/ 14 h 1229737"/>
              <a:gd name="connsiteX6" fmla="*/ 6746821 w 7337104"/>
              <a:gd name="connsiteY6" fmla="*/ 41219 h 1229737"/>
              <a:gd name="connsiteX7" fmla="*/ 7078393 w 7337104"/>
              <a:gd name="connsiteY7" fmla="*/ 144934 h 122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7104" h="1229737">
                <a:moveTo>
                  <a:pt x="7078393" y="144934"/>
                </a:moveTo>
                <a:cubicBezTo>
                  <a:pt x="7235749" y="252785"/>
                  <a:pt x="7338466" y="434331"/>
                  <a:pt x="7337091" y="639454"/>
                </a:cubicBezTo>
                <a:cubicBezTo>
                  <a:pt x="7334891" y="967650"/>
                  <a:pt x="7067053" y="1231924"/>
                  <a:pt x="6738856" y="1229724"/>
                </a:cubicBezTo>
                <a:lnTo>
                  <a:pt x="590285" y="1188519"/>
                </a:lnTo>
                <a:cubicBezTo>
                  <a:pt x="262089" y="1186319"/>
                  <a:pt x="-2185" y="918480"/>
                  <a:pt x="14" y="590284"/>
                </a:cubicBezTo>
                <a:cubicBezTo>
                  <a:pt x="2215" y="262087"/>
                  <a:pt x="270053" y="-2186"/>
                  <a:pt x="598250" y="14"/>
                </a:cubicBezTo>
                <a:lnTo>
                  <a:pt x="6746821" y="41219"/>
                </a:lnTo>
                <a:cubicBezTo>
                  <a:pt x="6869894" y="42044"/>
                  <a:pt x="6983979" y="80224"/>
                  <a:pt x="7078393" y="144934"/>
                </a:cubicBezTo>
                <a:close/>
              </a:path>
            </a:pathLst>
          </a:custGeom>
        </p:spPr>
      </p:pic>
      <p:pic>
        <p:nvPicPr>
          <p:cNvPr id="37" name="Hình ảnh 36" descr="Ảnh có chứa văn bản, máy tính, người, trong nhà&#10;&#10;Mô tả được tạo tự động">
            <a:extLst>
              <a:ext uri="{FF2B5EF4-FFF2-40B4-BE49-F238E27FC236}">
                <a16:creationId xmlns:a16="http://schemas.microsoft.com/office/drawing/2014/main" id="{A71AA2B1-CBA7-3686-DCAA-87AA396D61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1625" t="64691" r="11887" b="7810"/>
          <a:stretch>
            <a:fillRect/>
          </a:stretch>
        </p:blipFill>
        <p:spPr>
          <a:xfrm rot="19447440">
            <a:off x="9292606" y="4752540"/>
            <a:ext cx="4264022" cy="1229738"/>
          </a:xfrm>
          <a:custGeom>
            <a:avLst/>
            <a:gdLst>
              <a:gd name="connsiteX0" fmla="*/ 7078393 w 7337104"/>
              <a:gd name="connsiteY0" fmla="*/ 144935 h 1229738"/>
              <a:gd name="connsiteX1" fmla="*/ 7337091 w 7337104"/>
              <a:gd name="connsiteY1" fmla="*/ 639454 h 1229738"/>
              <a:gd name="connsiteX2" fmla="*/ 6738855 w 7337104"/>
              <a:gd name="connsiteY2" fmla="*/ 1229725 h 1229738"/>
              <a:gd name="connsiteX3" fmla="*/ 590285 w 7337104"/>
              <a:gd name="connsiteY3" fmla="*/ 1188519 h 1229738"/>
              <a:gd name="connsiteX4" fmla="*/ 14 w 7337104"/>
              <a:gd name="connsiteY4" fmla="*/ 590284 h 1229738"/>
              <a:gd name="connsiteX5" fmla="*/ 598250 w 7337104"/>
              <a:gd name="connsiteY5" fmla="*/ 14 h 1229738"/>
              <a:gd name="connsiteX6" fmla="*/ 6746821 w 7337104"/>
              <a:gd name="connsiteY6" fmla="*/ 41219 h 1229738"/>
              <a:gd name="connsiteX7" fmla="*/ 7078393 w 7337104"/>
              <a:gd name="connsiteY7" fmla="*/ 144935 h 12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7104" h="1229738">
                <a:moveTo>
                  <a:pt x="7078393" y="144935"/>
                </a:moveTo>
                <a:cubicBezTo>
                  <a:pt x="7235749" y="252785"/>
                  <a:pt x="7338466" y="434331"/>
                  <a:pt x="7337091" y="639454"/>
                </a:cubicBezTo>
                <a:cubicBezTo>
                  <a:pt x="7334891" y="967651"/>
                  <a:pt x="7067053" y="1231924"/>
                  <a:pt x="6738855" y="1229725"/>
                </a:cubicBezTo>
                <a:lnTo>
                  <a:pt x="590285" y="1188519"/>
                </a:lnTo>
                <a:cubicBezTo>
                  <a:pt x="262089" y="1186320"/>
                  <a:pt x="-2185" y="918481"/>
                  <a:pt x="14" y="590284"/>
                </a:cubicBezTo>
                <a:cubicBezTo>
                  <a:pt x="2214" y="262088"/>
                  <a:pt x="270053" y="-2186"/>
                  <a:pt x="598250" y="14"/>
                </a:cubicBezTo>
                <a:lnTo>
                  <a:pt x="6746821" y="41219"/>
                </a:lnTo>
                <a:cubicBezTo>
                  <a:pt x="6869894" y="42044"/>
                  <a:pt x="6983979" y="80224"/>
                  <a:pt x="7078393" y="144935"/>
                </a:cubicBezTo>
                <a:close/>
              </a:path>
            </a:pathLst>
          </a:custGeom>
        </p:spPr>
      </p:pic>
      <p:sp>
        <p:nvSpPr>
          <p:cNvPr id="18" name="Rounded Rectangle 5">
            <a:extLst>
              <a:ext uri="{FF2B5EF4-FFF2-40B4-BE49-F238E27FC236}">
                <a16:creationId xmlns:a16="http://schemas.microsoft.com/office/drawing/2014/main" id="{62DF2F2E-AC6D-3DFA-242D-AC35FBF985BC}"/>
              </a:ext>
            </a:extLst>
          </p:cNvPr>
          <p:cNvSpPr/>
          <p:nvPr/>
        </p:nvSpPr>
        <p:spPr>
          <a:xfrm rot="16200000">
            <a:off x="1214607" y="-1019381"/>
            <a:ext cx="821617" cy="4203333"/>
          </a:xfrm>
          <a:prstGeom prst="roundRect">
            <a:avLst>
              <a:gd name="adj" fmla="val 50000"/>
            </a:avLst>
          </a:prstGeom>
          <a:gradFill flip="none" rotWithShape="1">
            <a:gsLst>
              <a:gs pos="0">
                <a:srgbClr val="FEE5E1"/>
              </a:gs>
              <a:gs pos="46000">
                <a:srgbClr val="FFB8D0"/>
              </a:gs>
              <a:gs pos="100000">
                <a:srgbClr val="28EEB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502897" y="-2376520"/>
            <a:ext cx="421154"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2" y="129954"/>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2" name="TextBox 89">
            <a:extLst>
              <a:ext uri="{FF2B5EF4-FFF2-40B4-BE49-F238E27FC236}">
                <a16:creationId xmlns:a16="http://schemas.microsoft.com/office/drawing/2014/main" id="{625331B8-042D-130D-EBB5-668B61132EB5}"/>
              </a:ext>
            </a:extLst>
          </p:cNvPr>
          <p:cNvSpPr txBox="1"/>
          <p:nvPr/>
        </p:nvSpPr>
        <p:spPr>
          <a:xfrm>
            <a:off x="2162628" y="-1269431"/>
            <a:ext cx="7866743" cy="923330"/>
          </a:xfrm>
          <a:prstGeom prst="rect">
            <a:avLst/>
          </a:prstGeom>
          <a:noFill/>
        </p:spPr>
        <p:txBody>
          <a:bodyPr wrap="square" rtlCol="0">
            <a:spAutoFit/>
          </a:bodyPr>
          <a:lstStyle/>
          <a:p>
            <a:pPr algn="ctr"/>
            <a:r>
              <a:rPr lang="vi-VN" sz="5400" dirty="0">
                <a:gradFill>
                  <a:gsLst>
                    <a:gs pos="7000">
                      <a:srgbClr val="FFB8D0"/>
                    </a:gs>
                    <a:gs pos="100000">
                      <a:srgbClr val="C7D7FB"/>
                    </a:gs>
                  </a:gsLst>
                  <a:lin ang="18900000" scaled="1"/>
                </a:gradFill>
                <a:latin typeface="Merienda SemiBold" pitchFamily="2" charset="0"/>
              </a:rPr>
              <a:t>MỤC LỤC</a:t>
            </a:r>
          </a:p>
        </p:txBody>
      </p:sp>
      <p:sp>
        <p:nvSpPr>
          <p:cNvPr id="12" name="Rounded Rectangle 2">
            <a:extLst>
              <a:ext uri="{FF2B5EF4-FFF2-40B4-BE49-F238E27FC236}">
                <a16:creationId xmlns:a16="http://schemas.microsoft.com/office/drawing/2014/main" id="{1F6BFF06-1654-7A21-730C-B30C2F650F18}"/>
              </a:ext>
            </a:extLst>
          </p:cNvPr>
          <p:cNvSpPr/>
          <p:nvPr/>
        </p:nvSpPr>
        <p:spPr>
          <a:xfrm>
            <a:off x="-4557294" y="1985623"/>
            <a:ext cx="5280050" cy="821619"/>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3600" dirty="0">
                <a:latin typeface="Merienda Medium" pitchFamily="2" charset="0"/>
              </a:rPr>
              <a:t>Kết Quả Yêu Cầu</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280049" y="3577747"/>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6" name="Rounded Rectangle 1">
            <a:extLst>
              <a:ext uri="{FF2B5EF4-FFF2-40B4-BE49-F238E27FC236}">
                <a16:creationId xmlns:a16="http://schemas.microsoft.com/office/drawing/2014/main" id="{B3D7942F-2EDD-B836-0F62-FCD3D5F73DC9}"/>
              </a:ext>
            </a:extLst>
          </p:cNvPr>
          <p:cNvSpPr/>
          <p:nvPr/>
        </p:nvSpPr>
        <p:spPr>
          <a:xfrm>
            <a:off x="120119" y="21722"/>
            <a:ext cx="2446618" cy="421154"/>
          </a:xfrm>
          <a:prstGeom prst="roundRect">
            <a:avLst>
              <a:gd name="adj" fmla="val 50000"/>
            </a:avLst>
          </a:prstGeom>
          <a:gradFill flip="none" rotWithShape="1">
            <a:gsLst>
              <a:gs pos="0">
                <a:srgbClr val="6A9CFD"/>
              </a:gs>
              <a:gs pos="35000">
                <a:srgbClr val="FFB8D0"/>
              </a:gs>
              <a:gs pos="100000">
                <a:srgbClr val="FB637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TỔNG QUAN VẤN ĐỀ</a:t>
            </a:r>
          </a:p>
        </p:txBody>
      </p:sp>
      <p:sp>
        <p:nvSpPr>
          <p:cNvPr id="17" name="Rounded Rectangle 7">
            <a:extLst>
              <a:ext uri="{FF2B5EF4-FFF2-40B4-BE49-F238E27FC236}">
                <a16:creationId xmlns:a16="http://schemas.microsoft.com/office/drawing/2014/main" id="{F1F0FF37-3804-85DE-96DE-8C621566D190}"/>
              </a:ext>
            </a:extLst>
          </p:cNvPr>
          <p:cNvSpPr/>
          <p:nvPr/>
        </p:nvSpPr>
        <p:spPr>
          <a:xfrm>
            <a:off x="-4824197" y="2751790"/>
            <a:ext cx="5546953" cy="821618"/>
          </a:xfrm>
          <a:prstGeom prst="roundRect">
            <a:avLst>
              <a:gd name="adj" fmla="val 5000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Nội Dung Yêu Cầu</a:t>
            </a:r>
          </a:p>
        </p:txBody>
      </p:sp>
      <p:sp>
        <p:nvSpPr>
          <p:cNvPr id="22" name="Rounded Rectangle 8">
            <a:extLst>
              <a:ext uri="{FF2B5EF4-FFF2-40B4-BE49-F238E27FC236}">
                <a16:creationId xmlns:a16="http://schemas.microsoft.com/office/drawing/2014/main" id="{FD2137F3-DD05-1134-5ADE-10F55E475FB7}"/>
              </a:ext>
            </a:extLst>
          </p:cNvPr>
          <p:cNvSpPr/>
          <p:nvPr/>
        </p:nvSpPr>
        <p:spPr>
          <a:xfrm>
            <a:off x="896927" y="1985623"/>
            <a:ext cx="8493816" cy="3588189"/>
          </a:xfrm>
          <a:prstGeom prst="roundRect">
            <a:avLst>
              <a:gd name="adj" fmla="val 15538"/>
            </a:avLst>
          </a:prstGeom>
          <a:gradFill flip="none" rotWithShape="1">
            <a:gsLst>
              <a:gs pos="0">
                <a:srgbClr val="FEE5E1">
                  <a:alpha val="56000"/>
                </a:srgbClr>
              </a:gs>
              <a:gs pos="46000">
                <a:srgbClr val="FFB8D0">
                  <a:alpha val="48000"/>
                </a:srgbClr>
              </a:gs>
              <a:gs pos="100000">
                <a:srgbClr val="28EEB0">
                  <a:alpha val="60000"/>
                </a:srgb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838199" y="7331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Bài Toán</a:t>
            </a:r>
          </a:p>
        </p:txBody>
      </p:sp>
      <p:sp>
        <p:nvSpPr>
          <p:cNvPr id="19" name="Hộp Văn bản 18">
            <a:extLst>
              <a:ext uri="{FF2B5EF4-FFF2-40B4-BE49-F238E27FC236}">
                <a16:creationId xmlns:a16="http://schemas.microsoft.com/office/drawing/2014/main" id="{F1396C3C-0B85-6E64-35C6-BF7BE35C6306}"/>
              </a:ext>
            </a:extLst>
          </p:cNvPr>
          <p:cNvSpPr txBox="1"/>
          <p:nvPr/>
        </p:nvSpPr>
        <p:spPr>
          <a:xfrm>
            <a:off x="989659" y="2307229"/>
            <a:ext cx="7829954" cy="3046796"/>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Các tệp lớn có thể bị đánh cắp thông qua các cuộc tấn công mạng hoặc xã hội. Một cuộc tấn công mạng xảy ra khi một tin tặc sử dụng các lỗ hổng trong cơ sở hạ tầng, hệ thống và ứng dụng để xâm nhập vào mạng của một tổ chức . Một cuộc tấn công xã hội xảy ra khi một tin tặc lừa hoặc dụ nhân viên của một tổ chức cung cấp quyền truy cập vào mạng của tổ chức đó. Một nhân viên có thể bị lừa cung cấp thông tin đăng nhập của họ hoặc bị lừa mở một tệp đính kèm độc hại .</a:t>
            </a:r>
          </a:p>
        </p:txBody>
      </p:sp>
      <p:sp>
        <p:nvSpPr>
          <p:cNvPr id="21" name="Tiêu đề 1">
            <a:extLst>
              <a:ext uri="{FF2B5EF4-FFF2-40B4-BE49-F238E27FC236}">
                <a16:creationId xmlns:a16="http://schemas.microsoft.com/office/drawing/2014/main" id="{B8C48442-A8E0-B11F-3CE8-4A550EDB56A7}"/>
              </a:ext>
            </a:extLst>
          </p:cNvPr>
          <p:cNvSpPr txBox="1">
            <a:spLocks/>
          </p:cNvSpPr>
          <p:nvPr/>
        </p:nvSpPr>
        <p:spPr>
          <a:xfrm>
            <a:off x="-10537849" y="73311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Thế giới đã Làm Gì Cho Bài Toán Đó</a:t>
            </a:r>
          </a:p>
        </p:txBody>
      </p:sp>
      <p:pic>
        <p:nvPicPr>
          <p:cNvPr id="4" name="Đồ họa 3" descr="Laptop with phone and calculator">
            <a:extLst>
              <a:ext uri="{FF2B5EF4-FFF2-40B4-BE49-F238E27FC236}">
                <a16:creationId xmlns:a16="http://schemas.microsoft.com/office/drawing/2014/main" id="{F8D277F7-6661-C36E-6C09-5707FC38A4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05190" y="-483517"/>
            <a:ext cx="2840628" cy="2840628"/>
          </a:xfrm>
          <a:prstGeom prst="rect">
            <a:avLst/>
          </a:prstGeom>
        </p:spPr>
      </p:pic>
      <p:pic>
        <p:nvPicPr>
          <p:cNvPr id="41" name="Đồ họa 40" descr="Woman wearing a suit">
            <a:extLst>
              <a:ext uri="{FF2B5EF4-FFF2-40B4-BE49-F238E27FC236}">
                <a16:creationId xmlns:a16="http://schemas.microsoft.com/office/drawing/2014/main" id="{6390BFD4-1839-F3A2-E07D-F8064A3AE2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76" y="4825921"/>
            <a:ext cx="908984" cy="1894052"/>
          </a:xfrm>
          <a:prstGeom prst="rect">
            <a:avLst/>
          </a:prstGeom>
        </p:spPr>
      </p:pic>
      <p:sp>
        <p:nvSpPr>
          <p:cNvPr id="42" name="Rounded Rectangle 1">
            <a:extLst>
              <a:ext uri="{FF2B5EF4-FFF2-40B4-BE49-F238E27FC236}">
                <a16:creationId xmlns:a16="http://schemas.microsoft.com/office/drawing/2014/main" id="{ED718B7A-9753-1229-E7E3-32E78C9EB8EB}"/>
              </a:ext>
            </a:extLst>
          </p:cNvPr>
          <p:cNvSpPr/>
          <p:nvPr/>
        </p:nvSpPr>
        <p:spPr>
          <a:xfrm>
            <a:off x="-12800365" y="-3290952"/>
            <a:ext cx="12733267" cy="8146262"/>
          </a:xfrm>
          <a:prstGeom prst="roundRect">
            <a:avLst>
              <a:gd name="adj" fmla="val 0"/>
            </a:avLst>
          </a:prstGeom>
          <a:gradFill flip="none" rotWithShape="1">
            <a:gsLst>
              <a:gs pos="0">
                <a:srgbClr val="6A9CFD"/>
              </a:gs>
              <a:gs pos="35000">
                <a:srgbClr val="FFB8D0"/>
              </a:gs>
              <a:gs pos="100000">
                <a:srgbClr val="FB637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9600" dirty="0">
                <a:latin typeface="Merienda Medium" pitchFamily="2" charset="0"/>
              </a:rPr>
              <a:t>Tổng Quan Vấn Đề</a:t>
            </a:r>
          </a:p>
        </p:txBody>
      </p:sp>
      <p:pic>
        <p:nvPicPr>
          <p:cNvPr id="44" name="Picture 7" descr="Ảnh có chứa ảnh chụp màn hình, văn bản&#10;&#10;Mô tả được tạo tự động">
            <a:extLst>
              <a:ext uri="{FF2B5EF4-FFF2-40B4-BE49-F238E27FC236}">
                <a16:creationId xmlns:a16="http://schemas.microsoft.com/office/drawing/2014/main" id="{A99401C9-E5B4-4284-D283-DD154B9A1B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14175" y="4363900"/>
            <a:ext cx="2456542" cy="2456542"/>
          </a:xfrm>
          <a:prstGeom prst="rect">
            <a:avLst/>
          </a:prstGeom>
        </p:spPr>
      </p:pic>
      <p:pic>
        <p:nvPicPr>
          <p:cNvPr id="45" name="Picture 19" descr="Ảnh có chứa văn bản, ảnh chụp màn hình, tác phẩm nghệ thuật, mạch điện&#10;&#10;Mô tả được tạo tự động">
            <a:extLst>
              <a:ext uri="{FF2B5EF4-FFF2-40B4-BE49-F238E27FC236}">
                <a16:creationId xmlns:a16="http://schemas.microsoft.com/office/drawing/2014/main" id="{02913A61-95A4-1AF2-856C-FE14ACFCE4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686663" y="1792022"/>
            <a:ext cx="2456541" cy="2456541"/>
          </a:xfrm>
          <a:prstGeom prst="rect">
            <a:avLst/>
          </a:prstGeom>
        </p:spPr>
      </p:pic>
      <p:sp>
        <p:nvSpPr>
          <p:cNvPr id="46" name="Rounded Rectangle 10">
            <a:extLst>
              <a:ext uri="{FF2B5EF4-FFF2-40B4-BE49-F238E27FC236}">
                <a16:creationId xmlns:a16="http://schemas.microsoft.com/office/drawing/2014/main" id="{EC1E2601-3FF1-182D-BB71-C6476A935DDE}"/>
              </a:ext>
            </a:extLst>
          </p:cNvPr>
          <p:cNvSpPr/>
          <p:nvPr/>
        </p:nvSpPr>
        <p:spPr>
          <a:xfrm rot="5400000">
            <a:off x="16217794" y="2309020"/>
            <a:ext cx="2598058" cy="6741887"/>
          </a:xfrm>
          <a:prstGeom prst="roundRect">
            <a:avLst>
              <a:gd name="adj" fmla="val 17075"/>
            </a:avLst>
          </a:prstGeom>
          <a:gradFill flip="none" rotWithShape="1">
            <a:gsLst>
              <a:gs pos="0">
                <a:srgbClr val="FEE5E1"/>
              </a:gs>
              <a:gs pos="74000">
                <a:srgbClr val="28EEB0"/>
              </a:gs>
              <a:gs pos="83000">
                <a:srgbClr val="28EEB0"/>
              </a:gs>
              <a:gs pos="100000">
                <a:schemeClr val="accent5">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Rounded Rectangle 11">
            <a:extLst>
              <a:ext uri="{FF2B5EF4-FFF2-40B4-BE49-F238E27FC236}">
                <a16:creationId xmlns:a16="http://schemas.microsoft.com/office/drawing/2014/main" id="{227FD21C-7D80-4F20-86FE-B5D050F882B9}"/>
              </a:ext>
            </a:extLst>
          </p:cNvPr>
          <p:cNvSpPr/>
          <p:nvPr/>
        </p:nvSpPr>
        <p:spPr>
          <a:xfrm rot="5400000">
            <a:off x="15636398" y="-396616"/>
            <a:ext cx="2587487" cy="6835298"/>
          </a:xfrm>
          <a:prstGeom prst="roundRect">
            <a:avLst>
              <a:gd name="adj" fmla="val 16941"/>
            </a:avLst>
          </a:prstGeom>
          <a:gradFill flip="none" rotWithShape="1">
            <a:gsLst>
              <a:gs pos="0">
                <a:srgbClr val="6A9CFD"/>
              </a:gs>
              <a:gs pos="23000">
                <a:srgbClr val="6A9CFD"/>
              </a:gs>
              <a:gs pos="69000">
                <a:srgbClr val="28EEB0"/>
              </a:gs>
              <a:gs pos="97000">
                <a:srgbClr val="FEE5E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iêu đề 1">
            <a:extLst>
              <a:ext uri="{FF2B5EF4-FFF2-40B4-BE49-F238E27FC236}">
                <a16:creationId xmlns:a16="http://schemas.microsoft.com/office/drawing/2014/main" id="{42DF4242-406F-430A-79D8-A94B24D58091}"/>
              </a:ext>
            </a:extLst>
          </p:cNvPr>
          <p:cNvSpPr txBox="1">
            <a:spLocks/>
          </p:cNvSpPr>
          <p:nvPr/>
        </p:nvSpPr>
        <p:spPr>
          <a:xfrm>
            <a:off x="-10754541" y="55667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Thế giới đã Làm Gì Cho Bài Toán Đó</a:t>
            </a:r>
          </a:p>
        </p:txBody>
      </p:sp>
      <p:pic>
        <p:nvPicPr>
          <p:cNvPr id="5" name="Picture 25" descr="Ảnh có chứa văn bản, ảnh chụp màn hình, tác phẩm nghệ thuật, mạch điện&#10;&#10;Mô tả được tạo tự động">
            <a:extLst>
              <a:ext uri="{FF2B5EF4-FFF2-40B4-BE49-F238E27FC236}">
                <a16:creationId xmlns:a16="http://schemas.microsoft.com/office/drawing/2014/main" id="{7DD27D5D-54C8-6E38-8AB6-21874456C709}"/>
              </a:ext>
            </a:extLst>
          </p:cNvPr>
          <p:cNvPicPr>
            <a:picLocks noChangeAspect="1"/>
          </p:cNvPicPr>
          <p:nvPr/>
        </p:nvPicPr>
        <p:blipFill>
          <a:blip r:embed="rId10">
            <a:extLst>
              <a:ext uri="{28A0092B-C50C-407E-A947-70E740481C1C}">
                <a14:useLocalDpi xmlns:a14="http://schemas.microsoft.com/office/drawing/2010/main" val="0"/>
              </a:ext>
            </a:extLst>
          </a:blip>
          <a:srcRect t="448"/>
          <a:stretch>
            <a:fillRect/>
          </a:stretch>
        </p:blipFill>
        <p:spPr>
          <a:xfrm>
            <a:off x="14315757" y="1514029"/>
            <a:ext cx="2598056" cy="2586426"/>
          </a:xfrm>
          <a:custGeom>
            <a:avLst/>
            <a:gdLst>
              <a:gd name="connsiteX0" fmla="*/ 438346 w 2598056"/>
              <a:gd name="connsiteY0" fmla="*/ 0 h 2586426"/>
              <a:gd name="connsiteX1" fmla="*/ 2598056 w 2598056"/>
              <a:gd name="connsiteY1" fmla="*/ 0 h 2586426"/>
              <a:gd name="connsiteX2" fmla="*/ 2598056 w 2598056"/>
              <a:gd name="connsiteY2" fmla="*/ 2586426 h 2586426"/>
              <a:gd name="connsiteX3" fmla="*/ 427826 w 2598056"/>
              <a:gd name="connsiteY3" fmla="*/ 2586426 h 2586426"/>
              <a:gd name="connsiteX4" fmla="*/ 350004 w 2598056"/>
              <a:gd name="connsiteY4" fmla="*/ 2578581 h 2586426"/>
              <a:gd name="connsiteX5" fmla="*/ 0 w 2598056"/>
              <a:gd name="connsiteY5" fmla="*/ 2149141 h 2586426"/>
              <a:gd name="connsiteX6" fmla="*/ 0 w 2598056"/>
              <a:gd name="connsiteY6" fmla="*/ 438346 h 2586426"/>
              <a:gd name="connsiteX7" fmla="*/ 438346 w 2598056"/>
              <a:gd name="connsiteY7" fmla="*/ 0 h 258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8056" h="2586426">
                <a:moveTo>
                  <a:pt x="438346" y="0"/>
                </a:moveTo>
                <a:lnTo>
                  <a:pt x="2598056" y="0"/>
                </a:lnTo>
                <a:lnTo>
                  <a:pt x="2598056" y="2586426"/>
                </a:lnTo>
                <a:lnTo>
                  <a:pt x="427826" y="2586426"/>
                </a:lnTo>
                <a:lnTo>
                  <a:pt x="350004" y="2578581"/>
                </a:lnTo>
                <a:cubicBezTo>
                  <a:pt x="150257" y="2537707"/>
                  <a:pt x="0" y="2360971"/>
                  <a:pt x="0" y="2149141"/>
                </a:cubicBezTo>
                <a:lnTo>
                  <a:pt x="0" y="438346"/>
                </a:lnTo>
                <a:cubicBezTo>
                  <a:pt x="0" y="196254"/>
                  <a:pt x="196254" y="0"/>
                  <a:pt x="438346" y="0"/>
                </a:cubicBezTo>
                <a:close/>
              </a:path>
            </a:pathLst>
          </a:custGeom>
        </p:spPr>
      </p:pic>
      <p:pic>
        <p:nvPicPr>
          <p:cNvPr id="6" name="Picture 29" descr="Ảnh có chứa ảnh chụp màn hình, văn bản&#10;&#10;Mô tả được tạo tự động">
            <a:extLst>
              <a:ext uri="{FF2B5EF4-FFF2-40B4-BE49-F238E27FC236}">
                <a16:creationId xmlns:a16="http://schemas.microsoft.com/office/drawing/2014/main" id="{2DD72A20-8B9B-84F7-4C2D-E70AE5888F93}"/>
              </a:ext>
            </a:extLst>
          </p:cNvPr>
          <p:cNvPicPr>
            <a:picLocks noChangeAspect="1"/>
          </p:cNvPicPr>
          <p:nvPr/>
        </p:nvPicPr>
        <p:blipFill>
          <a:blip r:embed="rId9">
            <a:extLst>
              <a:ext uri="{28A0092B-C50C-407E-A947-70E740481C1C}">
                <a14:useLocalDpi xmlns:a14="http://schemas.microsoft.com/office/drawing/2010/main" val="0"/>
              </a:ext>
            </a:extLst>
          </a:blip>
          <a:srcRect t="219"/>
          <a:stretch>
            <a:fillRect/>
          </a:stretch>
        </p:blipFill>
        <p:spPr>
          <a:xfrm>
            <a:off x="14000588" y="4234822"/>
            <a:ext cx="2659745" cy="2653928"/>
          </a:xfrm>
          <a:custGeom>
            <a:avLst/>
            <a:gdLst>
              <a:gd name="connsiteX0" fmla="*/ 453157 w 2659745"/>
              <a:gd name="connsiteY0" fmla="*/ 0 h 2653928"/>
              <a:gd name="connsiteX1" fmla="*/ 2659745 w 2659745"/>
              <a:gd name="connsiteY1" fmla="*/ 0 h 2653928"/>
              <a:gd name="connsiteX2" fmla="*/ 2659745 w 2659745"/>
              <a:gd name="connsiteY2" fmla="*/ 2653928 h 2653928"/>
              <a:gd name="connsiteX3" fmla="*/ 453147 w 2659745"/>
              <a:gd name="connsiteY3" fmla="*/ 2653928 h 2653928"/>
              <a:gd name="connsiteX4" fmla="*/ 361830 w 2659745"/>
              <a:gd name="connsiteY4" fmla="*/ 2644722 h 2653928"/>
              <a:gd name="connsiteX5" fmla="*/ 9206 w 2659745"/>
              <a:gd name="connsiteY5" fmla="*/ 2292098 h 2653928"/>
              <a:gd name="connsiteX6" fmla="*/ 0 w 2659745"/>
              <a:gd name="connsiteY6" fmla="*/ 2200781 h 2653928"/>
              <a:gd name="connsiteX7" fmla="*/ 0 w 2659745"/>
              <a:gd name="connsiteY7" fmla="*/ 453149 h 2653928"/>
              <a:gd name="connsiteX8" fmla="*/ 9206 w 2659745"/>
              <a:gd name="connsiteY8" fmla="*/ 361831 h 2653928"/>
              <a:gd name="connsiteX9" fmla="*/ 453157 w 2659745"/>
              <a:gd name="connsiteY9" fmla="*/ 0 h 265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9745" h="2653928">
                <a:moveTo>
                  <a:pt x="453157" y="0"/>
                </a:moveTo>
                <a:lnTo>
                  <a:pt x="2659745" y="0"/>
                </a:lnTo>
                <a:lnTo>
                  <a:pt x="2659745" y="2653928"/>
                </a:lnTo>
                <a:lnTo>
                  <a:pt x="453147" y="2653928"/>
                </a:lnTo>
                <a:lnTo>
                  <a:pt x="361830" y="2644722"/>
                </a:lnTo>
                <a:cubicBezTo>
                  <a:pt x="184833" y="2608504"/>
                  <a:pt x="45425" y="2469095"/>
                  <a:pt x="9206" y="2292098"/>
                </a:cubicBezTo>
                <a:lnTo>
                  <a:pt x="0" y="2200781"/>
                </a:lnTo>
                <a:lnTo>
                  <a:pt x="0" y="453149"/>
                </a:lnTo>
                <a:lnTo>
                  <a:pt x="9206" y="361831"/>
                </a:lnTo>
                <a:cubicBezTo>
                  <a:pt x="51461" y="155335"/>
                  <a:pt x="234169" y="0"/>
                  <a:pt x="453157" y="0"/>
                </a:cubicBezTo>
                <a:close/>
              </a:path>
            </a:pathLst>
          </a:custGeom>
        </p:spPr>
      </p:pic>
    </p:spTree>
    <p:extLst>
      <p:ext uri="{BB962C8B-B14F-4D97-AF65-F5344CB8AC3E}">
        <p14:creationId xmlns:p14="http://schemas.microsoft.com/office/powerpoint/2010/main" val="2754292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l="-6000" r="-6000"/>
          </a:stretch>
        </a:blipFill>
        <a:effectLst/>
      </p:bgPr>
    </p:bg>
    <p:spTree>
      <p:nvGrpSpPr>
        <p:cNvPr id="1" name=""/>
        <p:cNvGrpSpPr/>
        <p:nvPr/>
      </p:nvGrpSpPr>
      <p:grpSpPr>
        <a:xfrm>
          <a:off x="0" y="0"/>
          <a:ext cx="0" cy="0"/>
          <a:chOff x="0" y="0"/>
          <a:chExt cx="0" cy="0"/>
        </a:xfrm>
      </p:grpSpPr>
      <p:sp>
        <p:nvSpPr>
          <p:cNvPr id="21" name="Rounded Rectangle 10">
            <a:extLst>
              <a:ext uri="{FF2B5EF4-FFF2-40B4-BE49-F238E27FC236}">
                <a16:creationId xmlns:a16="http://schemas.microsoft.com/office/drawing/2014/main" id="{5D3E7003-E681-A36B-B10B-D23EA38EBC00}"/>
              </a:ext>
            </a:extLst>
          </p:cNvPr>
          <p:cNvSpPr/>
          <p:nvPr/>
        </p:nvSpPr>
        <p:spPr>
          <a:xfrm rot="5400000">
            <a:off x="10873005" y="2203511"/>
            <a:ext cx="2637987" cy="6741887"/>
          </a:xfrm>
          <a:prstGeom prst="roundRect">
            <a:avLst>
              <a:gd name="adj" fmla="val 17075"/>
            </a:avLst>
          </a:prstGeom>
          <a:gradFill flip="none" rotWithShape="1">
            <a:gsLst>
              <a:gs pos="0">
                <a:srgbClr val="FEE5E1"/>
              </a:gs>
              <a:gs pos="74000">
                <a:srgbClr val="28EEB0"/>
              </a:gs>
              <a:gs pos="83000">
                <a:srgbClr val="28EEB0"/>
              </a:gs>
              <a:gs pos="100000">
                <a:schemeClr val="accent5">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ounded Rectangle 11">
            <a:extLst>
              <a:ext uri="{FF2B5EF4-FFF2-40B4-BE49-F238E27FC236}">
                <a16:creationId xmlns:a16="http://schemas.microsoft.com/office/drawing/2014/main" id="{83EEB38C-22A2-171D-2A5C-49C5E6B5D1D2}"/>
              </a:ext>
            </a:extLst>
          </p:cNvPr>
          <p:cNvSpPr/>
          <p:nvPr/>
        </p:nvSpPr>
        <p:spPr>
          <a:xfrm rot="5400000">
            <a:off x="10311574" y="-522092"/>
            <a:ext cx="2587487" cy="6835298"/>
          </a:xfrm>
          <a:prstGeom prst="roundRect">
            <a:avLst>
              <a:gd name="adj" fmla="val 16941"/>
            </a:avLst>
          </a:prstGeom>
          <a:gradFill flip="none" rotWithShape="1">
            <a:gsLst>
              <a:gs pos="0">
                <a:srgbClr val="6A9CFD"/>
              </a:gs>
              <a:gs pos="23000">
                <a:srgbClr val="6A9CFD"/>
              </a:gs>
              <a:gs pos="69000">
                <a:srgbClr val="28EEB0"/>
              </a:gs>
              <a:gs pos="97000">
                <a:srgbClr val="FEE5E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ounded Rectangle 8">
            <a:extLst>
              <a:ext uri="{FF2B5EF4-FFF2-40B4-BE49-F238E27FC236}">
                <a16:creationId xmlns:a16="http://schemas.microsoft.com/office/drawing/2014/main" id="{D9C950D5-5A07-CE1E-0EDE-131BB663D105}"/>
              </a:ext>
            </a:extLst>
          </p:cNvPr>
          <p:cNvSpPr/>
          <p:nvPr/>
        </p:nvSpPr>
        <p:spPr>
          <a:xfrm>
            <a:off x="838199" y="1683582"/>
            <a:ext cx="7144658" cy="3083809"/>
          </a:xfrm>
          <a:prstGeom prst="roundRect">
            <a:avLst>
              <a:gd name="adj" fmla="val 15538"/>
            </a:avLst>
          </a:prstGeom>
          <a:gradFill flip="none" rotWithShape="1">
            <a:gsLst>
              <a:gs pos="0">
                <a:srgbClr val="FEE5E1">
                  <a:alpha val="40000"/>
                </a:srgbClr>
              </a:gs>
              <a:gs pos="46000">
                <a:srgbClr val="FFB8D0">
                  <a:alpha val="40000"/>
                </a:srgbClr>
              </a:gs>
              <a:gs pos="100000">
                <a:srgbClr val="28EEB0">
                  <a:alpha val="40000"/>
                </a:srgb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Rounded Rectangle 5">
            <a:extLst>
              <a:ext uri="{FF2B5EF4-FFF2-40B4-BE49-F238E27FC236}">
                <a16:creationId xmlns:a16="http://schemas.microsoft.com/office/drawing/2014/main" id="{62DF2F2E-AC6D-3DFA-242D-AC35FBF985BC}"/>
              </a:ext>
            </a:extLst>
          </p:cNvPr>
          <p:cNvSpPr/>
          <p:nvPr/>
        </p:nvSpPr>
        <p:spPr>
          <a:xfrm rot="16200000">
            <a:off x="4821535" y="-4827099"/>
            <a:ext cx="923329" cy="11785605"/>
          </a:xfrm>
          <a:prstGeom prst="roundRect">
            <a:avLst>
              <a:gd name="adj" fmla="val 50000"/>
            </a:avLst>
          </a:prstGeom>
          <a:gradFill flip="none" rotWithShape="1">
            <a:gsLst>
              <a:gs pos="0">
                <a:srgbClr val="FEE5E1"/>
              </a:gs>
              <a:gs pos="46000">
                <a:srgbClr val="FFB8D0"/>
              </a:gs>
              <a:gs pos="100000">
                <a:srgbClr val="28EEB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2" name="Rounded Rectangle 2">
            <a:extLst>
              <a:ext uri="{FF2B5EF4-FFF2-40B4-BE49-F238E27FC236}">
                <a16:creationId xmlns:a16="http://schemas.microsoft.com/office/drawing/2014/main" id="{1F6BFF06-1654-7A21-730C-B30C2F650F18}"/>
              </a:ext>
            </a:extLst>
          </p:cNvPr>
          <p:cNvSpPr/>
          <p:nvPr/>
        </p:nvSpPr>
        <p:spPr>
          <a:xfrm>
            <a:off x="-4557294" y="1985623"/>
            <a:ext cx="5280050" cy="821619"/>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3600" dirty="0">
                <a:latin typeface="Merienda Medium" pitchFamily="2" charset="0"/>
              </a:rPr>
              <a:t>Kết Quả Yêu Cầu</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280049" y="3577747"/>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6" name="Rounded Rectangle 1">
            <a:extLst>
              <a:ext uri="{FF2B5EF4-FFF2-40B4-BE49-F238E27FC236}">
                <a16:creationId xmlns:a16="http://schemas.microsoft.com/office/drawing/2014/main" id="{B3D7942F-2EDD-B836-0F62-FCD3D5F73DC9}"/>
              </a:ext>
            </a:extLst>
          </p:cNvPr>
          <p:cNvSpPr/>
          <p:nvPr/>
        </p:nvSpPr>
        <p:spPr>
          <a:xfrm>
            <a:off x="120119" y="21722"/>
            <a:ext cx="2430576" cy="421154"/>
          </a:xfrm>
          <a:prstGeom prst="roundRect">
            <a:avLst>
              <a:gd name="adj" fmla="val 50000"/>
            </a:avLst>
          </a:prstGeom>
          <a:gradFill flip="none" rotWithShape="1">
            <a:gsLst>
              <a:gs pos="0">
                <a:srgbClr val="6A9CFD"/>
              </a:gs>
              <a:gs pos="35000">
                <a:srgbClr val="FFB8D0"/>
              </a:gs>
              <a:gs pos="100000">
                <a:srgbClr val="FB637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TỔNG QUAN VẤN ĐỀ</a:t>
            </a:r>
          </a:p>
        </p:txBody>
      </p:sp>
      <p:sp>
        <p:nvSpPr>
          <p:cNvPr id="17" name="Rounded Rectangle 7">
            <a:extLst>
              <a:ext uri="{FF2B5EF4-FFF2-40B4-BE49-F238E27FC236}">
                <a16:creationId xmlns:a16="http://schemas.microsoft.com/office/drawing/2014/main" id="{F1F0FF37-3804-85DE-96DE-8C621566D190}"/>
              </a:ext>
            </a:extLst>
          </p:cNvPr>
          <p:cNvSpPr/>
          <p:nvPr/>
        </p:nvSpPr>
        <p:spPr>
          <a:xfrm>
            <a:off x="-4824197" y="2751790"/>
            <a:ext cx="5546953" cy="821618"/>
          </a:xfrm>
          <a:prstGeom prst="roundRect">
            <a:avLst>
              <a:gd name="adj" fmla="val 5000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Nội Dung Yêu Cầu</a:t>
            </a: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Thế Giới Đã Làm Gì Cho Bài Toán Đó</a:t>
            </a:r>
          </a:p>
        </p:txBody>
      </p:sp>
      <p:sp>
        <p:nvSpPr>
          <p:cNvPr id="19" name="Hộp Văn bản 18">
            <a:extLst>
              <a:ext uri="{FF2B5EF4-FFF2-40B4-BE49-F238E27FC236}">
                <a16:creationId xmlns:a16="http://schemas.microsoft.com/office/drawing/2014/main" id="{F1396C3C-0B85-6E64-35C6-BF7BE35C6306}"/>
              </a:ext>
            </a:extLst>
          </p:cNvPr>
          <p:cNvSpPr txBox="1"/>
          <p:nvPr/>
        </p:nvSpPr>
        <p:spPr>
          <a:xfrm>
            <a:off x="989660" y="2090610"/>
            <a:ext cx="6804512" cy="282006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Mã hóa dữ liệu lớn là một thách thức do sự phức tạp và đa dạng của dữ liệu. Các nhà nghiên cứu đã đề xuất nhiều phương pháp để giải quyết vấn đề này, bao gồm việc sử dụng các thuật toán mã hóa khác nhau như </a:t>
            </a:r>
            <a:r>
              <a:rPr lang="vi-VN" sz="2000" kern="100" dirty="0" err="1">
                <a:effectLst/>
                <a:latin typeface="Merienda" pitchFamily="2" charset="0"/>
                <a:ea typeface="Calibri" panose="020F0502020204030204" pitchFamily="34" charset="0"/>
                <a:cs typeface="Times New Roman" panose="02020603050405020304" pitchFamily="18" charset="0"/>
              </a:rPr>
              <a:t>Data</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Encryption</a:t>
            </a:r>
            <a:r>
              <a:rPr lang="vi-VN" sz="2000" kern="100" dirty="0">
                <a:effectLst/>
                <a:latin typeface="Merienda" pitchFamily="2" charset="0"/>
                <a:ea typeface="Calibri" panose="020F0502020204030204" pitchFamily="34" charset="0"/>
                <a:cs typeface="Times New Roman" panose="02020603050405020304" pitchFamily="18" charset="0"/>
              </a:rPr>
              <a:t> Standard (DES), </a:t>
            </a:r>
            <a:r>
              <a:rPr lang="vi-VN" sz="2000" kern="100" dirty="0" err="1">
                <a:effectLst/>
                <a:latin typeface="Merienda" pitchFamily="2" charset="0"/>
                <a:ea typeface="Calibri" panose="020F0502020204030204" pitchFamily="34" charset="0"/>
                <a:cs typeface="Times New Roman" panose="02020603050405020304" pitchFamily="18" charset="0"/>
              </a:rPr>
              <a:t>Rivest</a:t>
            </a:r>
            <a:r>
              <a:rPr lang="vi-VN" sz="2000" kern="100" dirty="0">
                <a:effectLst/>
                <a:latin typeface="Merienda" pitchFamily="2" charset="0"/>
                <a:ea typeface="Calibri" panose="020F0502020204030204" pitchFamily="34" charset="0"/>
                <a:cs typeface="Times New Roman" panose="02020603050405020304" pitchFamily="18" charset="0"/>
              </a:rPr>
              <a:t>–</a:t>
            </a:r>
            <a:r>
              <a:rPr lang="vi-VN" sz="2000" kern="100" dirty="0" err="1">
                <a:effectLst/>
                <a:latin typeface="Merienda" pitchFamily="2" charset="0"/>
                <a:ea typeface="Calibri" panose="020F0502020204030204" pitchFamily="34" charset="0"/>
                <a:cs typeface="Times New Roman" panose="02020603050405020304" pitchFamily="18" charset="0"/>
              </a:rPr>
              <a:t>Shamir-Adleman</a:t>
            </a:r>
            <a:r>
              <a:rPr lang="vi-VN" sz="2000" kern="100" dirty="0">
                <a:effectLst/>
                <a:latin typeface="Merienda" pitchFamily="2" charset="0"/>
                <a:ea typeface="Calibri" panose="020F0502020204030204" pitchFamily="34" charset="0"/>
                <a:cs typeface="Times New Roman" panose="02020603050405020304" pitchFamily="18" charset="0"/>
              </a:rPr>
              <a:t> (RSA), </a:t>
            </a:r>
            <a:r>
              <a:rPr lang="vi-VN" sz="2000" kern="100" dirty="0" err="1">
                <a:effectLst/>
                <a:latin typeface="Merienda" pitchFamily="2" charset="0"/>
                <a:ea typeface="Calibri" panose="020F0502020204030204" pitchFamily="34" charset="0"/>
                <a:cs typeface="Times New Roman" panose="02020603050405020304" pitchFamily="18" charset="0"/>
              </a:rPr>
              <a:t>Advanced</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Encryption</a:t>
            </a:r>
            <a:r>
              <a:rPr lang="vi-VN" sz="2000" kern="100" dirty="0">
                <a:effectLst/>
                <a:latin typeface="Merienda" pitchFamily="2" charset="0"/>
                <a:ea typeface="Calibri" panose="020F0502020204030204" pitchFamily="34" charset="0"/>
                <a:cs typeface="Times New Roman" panose="02020603050405020304" pitchFamily="18" charset="0"/>
              </a:rPr>
              <a:t> Standard (AES) . </a:t>
            </a:r>
          </a:p>
          <a:p>
            <a:pPr>
              <a:lnSpc>
                <a:spcPct val="107000"/>
              </a:lnSpc>
              <a:spcAft>
                <a:spcPts val="800"/>
              </a:spcAft>
            </a:pPr>
            <a:endParaRPr lang="vi-VN" sz="2000" kern="100" dirty="0">
              <a:effectLst/>
              <a:latin typeface="Merienda" pitchFamily="2" charset="0"/>
              <a:ea typeface="Calibri" panose="020F0502020204030204" pitchFamily="34" charset="0"/>
              <a:cs typeface="Times New Roman" panose="02020603050405020304" pitchFamily="18" charset="0"/>
            </a:endParaRPr>
          </a:p>
        </p:txBody>
      </p:sp>
      <p:pic>
        <p:nvPicPr>
          <p:cNvPr id="6" name="Graphic 10" descr="Ui Ux outline">
            <a:extLst>
              <a:ext uri="{FF2B5EF4-FFF2-40B4-BE49-F238E27FC236}">
                <a16:creationId xmlns:a16="http://schemas.microsoft.com/office/drawing/2014/main" id="{E3E58FE4-7B20-3A45-7CB6-68495044BF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22774" y="889685"/>
            <a:ext cx="3149727" cy="3149727"/>
          </a:xfrm>
          <a:prstGeom prst="rect">
            <a:avLst/>
          </a:prstGeom>
        </p:spPr>
      </p:pic>
      <p:pic>
        <p:nvPicPr>
          <p:cNvPr id="9" name="Picture 38" descr="Ảnh có chứa văn bản, máy tính, người, trong nhà&#10;&#10;Mô tả được tạo tự động">
            <a:extLst>
              <a:ext uri="{FF2B5EF4-FFF2-40B4-BE49-F238E27FC236}">
                <a16:creationId xmlns:a16="http://schemas.microsoft.com/office/drawing/2014/main" id="{1FD28596-3661-5304-8CB7-3C82038F80E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1277" t="6508" b="66016"/>
          <a:stretch>
            <a:fillRect/>
          </a:stretch>
        </p:blipFill>
        <p:spPr>
          <a:xfrm rot="19447440">
            <a:off x="14148442" y="-2504303"/>
            <a:ext cx="3623301" cy="1228742"/>
          </a:xfrm>
          <a:custGeom>
            <a:avLst/>
            <a:gdLst>
              <a:gd name="connsiteX0" fmla="*/ 6592239 w 6592239"/>
              <a:gd name="connsiteY0" fmla="*/ 40183 h 1228742"/>
              <a:gd name="connsiteX1" fmla="*/ 6592239 w 6592239"/>
              <a:gd name="connsiteY1" fmla="*/ 1228742 h 1228742"/>
              <a:gd name="connsiteX2" fmla="*/ 590285 w 6592239"/>
              <a:gd name="connsiteY2" fmla="*/ 1188519 h 1228742"/>
              <a:gd name="connsiteX3" fmla="*/ 14 w 6592239"/>
              <a:gd name="connsiteY3" fmla="*/ 590284 h 1228742"/>
              <a:gd name="connsiteX4" fmla="*/ 598250 w 6592239"/>
              <a:gd name="connsiteY4" fmla="*/ 14 h 122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2239" h="1228742">
                <a:moveTo>
                  <a:pt x="6592239" y="40183"/>
                </a:moveTo>
                <a:lnTo>
                  <a:pt x="6592239" y="1228742"/>
                </a:lnTo>
                <a:lnTo>
                  <a:pt x="590285" y="1188519"/>
                </a:lnTo>
                <a:cubicBezTo>
                  <a:pt x="262088" y="1186320"/>
                  <a:pt x="-2185" y="918481"/>
                  <a:pt x="14" y="590284"/>
                </a:cubicBezTo>
                <a:cubicBezTo>
                  <a:pt x="2214" y="262088"/>
                  <a:pt x="270053" y="-2186"/>
                  <a:pt x="598250" y="14"/>
                </a:cubicBezTo>
                <a:close/>
              </a:path>
            </a:pathLst>
          </a:custGeom>
        </p:spPr>
      </p:pic>
      <p:pic>
        <p:nvPicPr>
          <p:cNvPr id="10" name="Picture 37" descr="Ảnh có chứa văn bản, máy tính, người, trong nhà&#10;&#10;Mô tả được tạo tự động">
            <a:extLst>
              <a:ext uri="{FF2B5EF4-FFF2-40B4-BE49-F238E27FC236}">
                <a16:creationId xmlns:a16="http://schemas.microsoft.com/office/drawing/2014/main" id="{E78A57D0-90B6-BE3B-AAC6-51E63DFA09B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1571" t="35392" r="1940" b="37109"/>
          <a:stretch>
            <a:fillRect/>
          </a:stretch>
        </p:blipFill>
        <p:spPr>
          <a:xfrm rot="19447440">
            <a:off x="14059494" y="-1195933"/>
            <a:ext cx="4591736" cy="1229737"/>
          </a:xfrm>
          <a:custGeom>
            <a:avLst/>
            <a:gdLst>
              <a:gd name="connsiteX0" fmla="*/ 7078393 w 7337104"/>
              <a:gd name="connsiteY0" fmla="*/ 144934 h 1229737"/>
              <a:gd name="connsiteX1" fmla="*/ 7337091 w 7337104"/>
              <a:gd name="connsiteY1" fmla="*/ 639454 h 1229737"/>
              <a:gd name="connsiteX2" fmla="*/ 6738856 w 7337104"/>
              <a:gd name="connsiteY2" fmla="*/ 1229724 h 1229737"/>
              <a:gd name="connsiteX3" fmla="*/ 590285 w 7337104"/>
              <a:gd name="connsiteY3" fmla="*/ 1188519 h 1229737"/>
              <a:gd name="connsiteX4" fmla="*/ 14 w 7337104"/>
              <a:gd name="connsiteY4" fmla="*/ 590284 h 1229737"/>
              <a:gd name="connsiteX5" fmla="*/ 598250 w 7337104"/>
              <a:gd name="connsiteY5" fmla="*/ 14 h 1229737"/>
              <a:gd name="connsiteX6" fmla="*/ 6746821 w 7337104"/>
              <a:gd name="connsiteY6" fmla="*/ 41219 h 1229737"/>
              <a:gd name="connsiteX7" fmla="*/ 7078393 w 7337104"/>
              <a:gd name="connsiteY7" fmla="*/ 144934 h 122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7104" h="1229737">
                <a:moveTo>
                  <a:pt x="7078393" y="144934"/>
                </a:moveTo>
                <a:cubicBezTo>
                  <a:pt x="7235749" y="252785"/>
                  <a:pt x="7338466" y="434331"/>
                  <a:pt x="7337091" y="639454"/>
                </a:cubicBezTo>
                <a:cubicBezTo>
                  <a:pt x="7334891" y="967650"/>
                  <a:pt x="7067053" y="1231924"/>
                  <a:pt x="6738856" y="1229724"/>
                </a:cubicBezTo>
                <a:lnTo>
                  <a:pt x="590285" y="1188519"/>
                </a:lnTo>
                <a:cubicBezTo>
                  <a:pt x="262089" y="1186319"/>
                  <a:pt x="-2185" y="918480"/>
                  <a:pt x="14" y="590284"/>
                </a:cubicBezTo>
                <a:cubicBezTo>
                  <a:pt x="2215" y="262087"/>
                  <a:pt x="270053" y="-2186"/>
                  <a:pt x="598250" y="14"/>
                </a:cubicBezTo>
                <a:lnTo>
                  <a:pt x="6746821" y="41219"/>
                </a:lnTo>
                <a:cubicBezTo>
                  <a:pt x="6869894" y="42044"/>
                  <a:pt x="6983979" y="80224"/>
                  <a:pt x="7078393" y="144934"/>
                </a:cubicBezTo>
                <a:close/>
              </a:path>
            </a:pathLst>
          </a:custGeom>
        </p:spPr>
      </p:pic>
      <p:pic>
        <p:nvPicPr>
          <p:cNvPr id="11" name="Picture 36" descr="Ảnh có chứa văn bản, máy tính, người, trong nhà&#10;&#10;Mô tả được tạo tự động">
            <a:extLst>
              <a:ext uri="{FF2B5EF4-FFF2-40B4-BE49-F238E27FC236}">
                <a16:creationId xmlns:a16="http://schemas.microsoft.com/office/drawing/2014/main" id="{A385FFE6-7BC0-F248-9691-A15D108C0CE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1625" t="64691" r="11887" b="7810"/>
          <a:stretch>
            <a:fillRect/>
          </a:stretch>
        </p:blipFill>
        <p:spPr>
          <a:xfrm rot="19447440">
            <a:off x="14085335" y="520925"/>
            <a:ext cx="4264022" cy="1229738"/>
          </a:xfrm>
          <a:custGeom>
            <a:avLst/>
            <a:gdLst>
              <a:gd name="connsiteX0" fmla="*/ 7078393 w 7337104"/>
              <a:gd name="connsiteY0" fmla="*/ 144935 h 1229738"/>
              <a:gd name="connsiteX1" fmla="*/ 7337091 w 7337104"/>
              <a:gd name="connsiteY1" fmla="*/ 639454 h 1229738"/>
              <a:gd name="connsiteX2" fmla="*/ 6738855 w 7337104"/>
              <a:gd name="connsiteY2" fmla="*/ 1229725 h 1229738"/>
              <a:gd name="connsiteX3" fmla="*/ 590285 w 7337104"/>
              <a:gd name="connsiteY3" fmla="*/ 1188519 h 1229738"/>
              <a:gd name="connsiteX4" fmla="*/ 14 w 7337104"/>
              <a:gd name="connsiteY4" fmla="*/ 590284 h 1229738"/>
              <a:gd name="connsiteX5" fmla="*/ 598250 w 7337104"/>
              <a:gd name="connsiteY5" fmla="*/ 14 h 1229738"/>
              <a:gd name="connsiteX6" fmla="*/ 6746821 w 7337104"/>
              <a:gd name="connsiteY6" fmla="*/ 41219 h 1229738"/>
              <a:gd name="connsiteX7" fmla="*/ 7078393 w 7337104"/>
              <a:gd name="connsiteY7" fmla="*/ 144935 h 12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37104" h="1229738">
                <a:moveTo>
                  <a:pt x="7078393" y="144935"/>
                </a:moveTo>
                <a:cubicBezTo>
                  <a:pt x="7235749" y="252785"/>
                  <a:pt x="7338466" y="434331"/>
                  <a:pt x="7337091" y="639454"/>
                </a:cubicBezTo>
                <a:cubicBezTo>
                  <a:pt x="7334891" y="967651"/>
                  <a:pt x="7067053" y="1231924"/>
                  <a:pt x="6738855" y="1229725"/>
                </a:cubicBezTo>
                <a:lnTo>
                  <a:pt x="590285" y="1188519"/>
                </a:lnTo>
                <a:cubicBezTo>
                  <a:pt x="262089" y="1186320"/>
                  <a:pt x="-2185" y="918481"/>
                  <a:pt x="14" y="590284"/>
                </a:cubicBezTo>
                <a:cubicBezTo>
                  <a:pt x="2214" y="262088"/>
                  <a:pt x="270053" y="-2186"/>
                  <a:pt x="598250" y="14"/>
                </a:cubicBezTo>
                <a:lnTo>
                  <a:pt x="6746821" y="41219"/>
                </a:lnTo>
                <a:cubicBezTo>
                  <a:pt x="6869894" y="42044"/>
                  <a:pt x="6983979" y="80224"/>
                  <a:pt x="7078393" y="144935"/>
                </a:cubicBezTo>
                <a:close/>
              </a:path>
            </a:pathLst>
          </a:custGeom>
        </p:spPr>
      </p:pic>
      <p:sp>
        <p:nvSpPr>
          <p:cNvPr id="2" name="Tiêu đề 1">
            <a:extLst>
              <a:ext uri="{FF2B5EF4-FFF2-40B4-BE49-F238E27FC236}">
                <a16:creationId xmlns:a16="http://schemas.microsoft.com/office/drawing/2014/main" id="{EB90BCC9-22E2-32E3-E415-E45C86BE6444}"/>
              </a:ext>
            </a:extLst>
          </p:cNvPr>
          <p:cNvSpPr txBox="1">
            <a:spLocks/>
          </p:cNvSpPr>
          <p:nvPr/>
        </p:nvSpPr>
        <p:spPr>
          <a:xfrm>
            <a:off x="-5232401" y="6381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Bài Toán</a:t>
            </a:r>
          </a:p>
        </p:txBody>
      </p:sp>
      <p:sp>
        <p:nvSpPr>
          <p:cNvPr id="4" name="Tiêu đề 1">
            <a:extLst>
              <a:ext uri="{FF2B5EF4-FFF2-40B4-BE49-F238E27FC236}">
                <a16:creationId xmlns:a16="http://schemas.microsoft.com/office/drawing/2014/main" id="{E3F8D1A6-99F3-9A1E-69CB-F8363D9E9CE6}"/>
              </a:ext>
            </a:extLst>
          </p:cNvPr>
          <p:cNvSpPr txBox="1">
            <a:spLocks/>
          </p:cNvSpPr>
          <p:nvPr/>
        </p:nvSpPr>
        <p:spPr>
          <a:xfrm>
            <a:off x="-8178802" y="80015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Vấn đề chưa giải quyết tốt</a:t>
            </a:r>
          </a:p>
        </p:txBody>
      </p:sp>
      <p:pic>
        <p:nvPicPr>
          <p:cNvPr id="14" name="Hình ảnh 13" descr="Ảnh có chứa ảnh chụp màn hình, Nhiều màu sắc, tác phẩm nghệ thuật&#10;&#10;Mô tả được tạo tự động">
            <a:extLst>
              <a:ext uri="{FF2B5EF4-FFF2-40B4-BE49-F238E27FC236}">
                <a16:creationId xmlns:a16="http://schemas.microsoft.com/office/drawing/2014/main" id="{B64D44F9-4396-E989-CEC9-7C788BFB7F2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16636544" y="4255460"/>
            <a:ext cx="2596853" cy="2596852"/>
          </a:xfrm>
          <a:custGeom>
            <a:avLst/>
            <a:gdLst>
              <a:gd name="connsiteX0" fmla="*/ 444383 w 2596853"/>
              <a:gd name="connsiteY0" fmla="*/ 0 h 2596852"/>
              <a:gd name="connsiteX1" fmla="*/ 2596853 w 2596853"/>
              <a:gd name="connsiteY1" fmla="*/ 0 h 2596852"/>
              <a:gd name="connsiteX2" fmla="*/ 2596853 w 2596853"/>
              <a:gd name="connsiteY2" fmla="*/ 2596852 h 2596852"/>
              <a:gd name="connsiteX3" fmla="*/ 387955 w 2596853"/>
              <a:gd name="connsiteY3" fmla="*/ 2596852 h 2596852"/>
              <a:gd name="connsiteX4" fmla="*/ 354825 w 2596853"/>
              <a:gd name="connsiteY4" fmla="*/ 2593512 h 2596852"/>
              <a:gd name="connsiteX5" fmla="*/ 9027 w 2596853"/>
              <a:gd name="connsiteY5" fmla="*/ 2247716 h 2596852"/>
              <a:gd name="connsiteX6" fmla="*/ 0 w 2596853"/>
              <a:gd name="connsiteY6" fmla="*/ 2158167 h 2596852"/>
              <a:gd name="connsiteX7" fmla="*/ 0 w 2596853"/>
              <a:gd name="connsiteY7" fmla="*/ 444374 h 2596852"/>
              <a:gd name="connsiteX8" fmla="*/ 9027 w 2596853"/>
              <a:gd name="connsiteY8" fmla="*/ 354825 h 2596852"/>
              <a:gd name="connsiteX9" fmla="*/ 444383 w 2596853"/>
              <a:gd name="connsiteY9" fmla="*/ 0 h 259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6853" h="2596852">
                <a:moveTo>
                  <a:pt x="444383" y="0"/>
                </a:moveTo>
                <a:lnTo>
                  <a:pt x="2596853" y="0"/>
                </a:lnTo>
                <a:lnTo>
                  <a:pt x="2596853" y="2596852"/>
                </a:lnTo>
                <a:lnTo>
                  <a:pt x="387955" y="2596852"/>
                </a:lnTo>
                <a:lnTo>
                  <a:pt x="354825" y="2593512"/>
                </a:lnTo>
                <a:cubicBezTo>
                  <a:pt x="181255" y="2557995"/>
                  <a:pt x="44545" y="2421286"/>
                  <a:pt x="9027" y="2247716"/>
                </a:cubicBezTo>
                <a:lnTo>
                  <a:pt x="0" y="2158167"/>
                </a:lnTo>
                <a:lnTo>
                  <a:pt x="0" y="444374"/>
                </a:lnTo>
                <a:lnTo>
                  <a:pt x="9027" y="354825"/>
                </a:lnTo>
                <a:cubicBezTo>
                  <a:pt x="50465" y="152326"/>
                  <a:pt x="229635" y="0"/>
                  <a:pt x="444383" y="0"/>
                </a:cubicBezTo>
                <a:close/>
              </a:path>
            </a:pathLst>
          </a:custGeom>
        </p:spPr>
      </p:pic>
      <p:pic>
        <p:nvPicPr>
          <p:cNvPr id="26" name="Hình ảnh 25" descr="Ảnh có chứa văn bản, ảnh chụp màn hình, tác phẩm nghệ thuật, mạch điện&#10;&#10;Mô tả được tạo tự động">
            <a:extLst>
              <a:ext uri="{FF2B5EF4-FFF2-40B4-BE49-F238E27FC236}">
                <a16:creationId xmlns:a16="http://schemas.microsoft.com/office/drawing/2014/main" id="{DBF6A42D-7D06-68F1-6782-646C581B4C24}"/>
              </a:ext>
            </a:extLst>
          </p:cNvPr>
          <p:cNvPicPr>
            <a:picLocks noChangeAspect="1"/>
          </p:cNvPicPr>
          <p:nvPr/>
        </p:nvPicPr>
        <p:blipFill>
          <a:blip r:embed="rId8">
            <a:extLst>
              <a:ext uri="{28A0092B-C50C-407E-A947-70E740481C1C}">
                <a14:useLocalDpi xmlns:a14="http://schemas.microsoft.com/office/drawing/2010/main" val="0"/>
              </a:ext>
            </a:extLst>
          </a:blip>
          <a:srcRect t="448"/>
          <a:stretch>
            <a:fillRect/>
          </a:stretch>
        </p:blipFill>
        <p:spPr>
          <a:xfrm>
            <a:off x="8176888" y="1590231"/>
            <a:ext cx="2598056" cy="2586426"/>
          </a:xfrm>
          <a:custGeom>
            <a:avLst/>
            <a:gdLst>
              <a:gd name="connsiteX0" fmla="*/ 438346 w 2598056"/>
              <a:gd name="connsiteY0" fmla="*/ 0 h 2586426"/>
              <a:gd name="connsiteX1" fmla="*/ 2598056 w 2598056"/>
              <a:gd name="connsiteY1" fmla="*/ 0 h 2586426"/>
              <a:gd name="connsiteX2" fmla="*/ 2598056 w 2598056"/>
              <a:gd name="connsiteY2" fmla="*/ 2586426 h 2586426"/>
              <a:gd name="connsiteX3" fmla="*/ 427826 w 2598056"/>
              <a:gd name="connsiteY3" fmla="*/ 2586426 h 2586426"/>
              <a:gd name="connsiteX4" fmla="*/ 350004 w 2598056"/>
              <a:gd name="connsiteY4" fmla="*/ 2578581 h 2586426"/>
              <a:gd name="connsiteX5" fmla="*/ 0 w 2598056"/>
              <a:gd name="connsiteY5" fmla="*/ 2149141 h 2586426"/>
              <a:gd name="connsiteX6" fmla="*/ 0 w 2598056"/>
              <a:gd name="connsiteY6" fmla="*/ 438346 h 2586426"/>
              <a:gd name="connsiteX7" fmla="*/ 438346 w 2598056"/>
              <a:gd name="connsiteY7" fmla="*/ 0 h 258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8056" h="2586426">
                <a:moveTo>
                  <a:pt x="438346" y="0"/>
                </a:moveTo>
                <a:lnTo>
                  <a:pt x="2598056" y="0"/>
                </a:lnTo>
                <a:lnTo>
                  <a:pt x="2598056" y="2586426"/>
                </a:lnTo>
                <a:lnTo>
                  <a:pt x="427826" y="2586426"/>
                </a:lnTo>
                <a:lnTo>
                  <a:pt x="350004" y="2578581"/>
                </a:lnTo>
                <a:cubicBezTo>
                  <a:pt x="150257" y="2537707"/>
                  <a:pt x="0" y="2360971"/>
                  <a:pt x="0" y="2149141"/>
                </a:cubicBezTo>
                <a:lnTo>
                  <a:pt x="0" y="438346"/>
                </a:lnTo>
                <a:cubicBezTo>
                  <a:pt x="0" y="196254"/>
                  <a:pt x="196254" y="0"/>
                  <a:pt x="438346" y="0"/>
                </a:cubicBezTo>
                <a:close/>
              </a:path>
            </a:pathLst>
          </a:custGeom>
        </p:spPr>
      </p:pic>
      <p:pic>
        <p:nvPicPr>
          <p:cNvPr id="30" name="Hình ảnh 29" descr="Ảnh có chứa ảnh chụp màn hình, văn bản&#10;&#10;Mô tả được tạo tự động">
            <a:extLst>
              <a:ext uri="{FF2B5EF4-FFF2-40B4-BE49-F238E27FC236}">
                <a16:creationId xmlns:a16="http://schemas.microsoft.com/office/drawing/2014/main" id="{6A486D44-91C9-496A-93E8-972962AF3F2C}"/>
              </a:ext>
            </a:extLst>
          </p:cNvPr>
          <p:cNvPicPr>
            <a:picLocks noChangeAspect="1"/>
          </p:cNvPicPr>
          <p:nvPr/>
        </p:nvPicPr>
        <p:blipFill>
          <a:blip r:embed="rId9">
            <a:extLst>
              <a:ext uri="{28A0092B-C50C-407E-A947-70E740481C1C}">
                <a14:useLocalDpi xmlns:a14="http://schemas.microsoft.com/office/drawing/2010/main" val="0"/>
              </a:ext>
            </a:extLst>
          </a:blip>
          <a:srcRect t="219"/>
          <a:stretch>
            <a:fillRect/>
          </a:stretch>
        </p:blipFill>
        <p:spPr>
          <a:xfrm>
            <a:off x="8821055" y="4239519"/>
            <a:ext cx="2659745" cy="2653928"/>
          </a:xfrm>
          <a:custGeom>
            <a:avLst/>
            <a:gdLst>
              <a:gd name="connsiteX0" fmla="*/ 453157 w 2659745"/>
              <a:gd name="connsiteY0" fmla="*/ 0 h 2653928"/>
              <a:gd name="connsiteX1" fmla="*/ 2659745 w 2659745"/>
              <a:gd name="connsiteY1" fmla="*/ 0 h 2653928"/>
              <a:gd name="connsiteX2" fmla="*/ 2659745 w 2659745"/>
              <a:gd name="connsiteY2" fmla="*/ 2653928 h 2653928"/>
              <a:gd name="connsiteX3" fmla="*/ 453147 w 2659745"/>
              <a:gd name="connsiteY3" fmla="*/ 2653928 h 2653928"/>
              <a:gd name="connsiteX4" fmla="*/ 361830 w 2659745"/>
              <a:gd name="connsiteY4" fmla="*/ 2644722 h 2653928"/>
              <a:gd name="connsiteX5" fmla="*/ 9206 w 2659745"/>
              <a:gd name="connsiteY5" fmla="*/ 2292098 h 2653928"/>
              <a:gd name="connsiteX6" fmla="*/ 0 w 2659745"/>
              <a:gd name="connsiteY6" fmla="*/ 2200781 h 2653928"/>
              <a:gd name="connsiteX7" fmla="*/ 0 w 2659745"/>
              <a:gd name="connsiteY7" fmla="*/ 453149 h 2653928"/>
              <a:gd name="connsiteX8" fmla="*/ 9206 w 2659745"/>
              <a:gd name="connsiteY8" fmla="*/ 361831 h 2653928"/>
              <a:gd name="connsiteX9" fmla="*/ 453157 w 2659745"/>
              <a:gd name="connsiteY9" fmla="*/ 0 h 265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9745" h="2653928">
                <a:moveTo>
                  <a:pt x="453157" y="0"/>
                </a:moveTo>
                <a:lnTo>
                  <a:pt x="2659745" y="0"/>
                </a:lnTo>
                <a:lnTo>
                  <a:pt x="2659745" y="2653928"/>
                </a:lnTo>
                <a:lnTo>
                  <a:pt x="453147" y="2653928"/>
                </a:lnTo>
                <a:lnTo>
                  <a:pt x="361830" y="2644722"/>
                </a:lnTo>
                <a:cubicBezTo>
                  <a:pt x="184833" y="2608504"/>
                  <a:pt x="45425" y="2469095"/>
                  <a:pt x="9206" y="2292098"/>
                </a:cubicBezTo>
                <a:lnTo>
                  <a:pt x="0" y="2200781"/>
                </a:lnTo>
                <a:lnTo>
                  <a:pt x="0" y="453149"/>
                </a:lnTo>
                <a:lnTo>
                  <a:pt x="9206" y="361831"/>
                </a:lnTo>
                <a:cubicBezTo>
                  <a:pt x="51461" y="155335"/>
                  <a:pt x="234169" y="0"/>
                  <a:pt x="453157" y="0"/>
                </a:cubicBezTo>
                <a:close/>
              </a:path>
            </a:pathLst>
          </a:custGeom>
        </p:spPr>
      </p:pic>
    </p:spTree>
    <p:extLst>
      <p:ext uri="{BB962C8B-B14F-4D97-AF65-F5344CB8AC3E}">
        <p14:creationId xmlns:p14="http://schemas.microsoft.com/office/powerpoint/2010/main" val="28414268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l="-6000" r="-6000"/>
          </a:stretch>
        </a:blipFill>
        <a:effectLst/>
      </p:bgPr>
    </p:bg>
    <p:spTree>
      <p:nvGrpSpPr>
        <p:cNvPr id="1" name=""/>
        <p:cNvGrpSpPr/>
        <p:nvPr/>
      </p:nvGrpSpPr>
      <p:grpSpPr>
        <a:xfrm>
          <a:off x="0" y="0"/>
          <a:ext cx="0" cy="0"/>
          <a:chOff x="0" y="0"/>
          <a:chExt cx="0" cy="0"/>
        </a:xfrm>
      </p:grpSpPr>
      <p:sp>
        <p:nvSpPr>
          <p:cNvPr id="19" name="Rounded Rectangle 10">
            <a:extLst>
              <a:ext uri="{FF2B5EF4-FFF2-40B4-BE49-F238E27FC236}">
                <a16:creationId xmlns:a16="http://schemas.microsoft.com/office/drawing/2014/main" id="{40DD7E7F-5CDD-6BE3-EC92-72AFEBD5B67B}"/>
              </a:ext>
            </a:extLst>
          </p:cNvPr>
          <p:cNvSpPr/>
          <p:nvPr/>
        </p:nvSpPr>
        <p:spPr>
          <a:xfrm rot="5400000">
            <a:off x="10020842" y="767833"/>
            <a:ext cx="2598058" cy="8760510"/>
          </a:xfrm>
          <a:prstGeom prst="roundRect">
            <a:avLst>
              <a:gd name="adj" fmla="val 17075"/>
            </a:avLst>
          </a:prstGeom>
          <a:gradFill flip="none" rotWithShape="1">
            <a:gsLst>
              <a:gs pos="0">
                <a:srgbClr val="FEE5E1"/>
              </a:gs>
              <a:gs pos="74000">
                <a:srgbClr val="28EEB0"/>
              </a:gs>
              <a:gs pos="83000">
                <a:srgbClr val="28EEB0"/>
              </a:gs>
              <a:gs pos="100000">
                <a:schemeClr val="accent5">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ounded Rectangle 11">
            <a:extLst>
              <a:ext uri="{FF2B5EF4-FFF2-40B4-BE49-F238E27FC236}">
                <a16:creationId xmlns:a16="http://schemas.microsoft.com/office/drawing/2014/main" id="{2C25A6F5-D330-26CC-22AC-ECCD55FED851}"/>
              </a:ext>
            </a:extLst>
          </p:cNvPr>
          <p:cNvSpPr/>
          <p:nvPr/>
        </p:nvSpPr>
        <p:spPr>
          <a:xfrm rot="5400000">
            <a:off x="10338455" y="-1065841"/>
            <a:ext cx="2560440" cy="7082950"/>
          </a:xfrm>
          <a:prstGeom prst="roundRect">
            <a:avLst>
              <a:gd name="adj" fmla="val 16941"/>
            </a:avLst>
          </a:prstGeom>
          <a:gradFill flip="none" rotWithShape="1">
            <a:gsLst>
              <a:gs pos="0">
                <a:srgbClr val="6A9CFD"/>
              </a:gs>
              <a:gs pos="23000">
                <a:srgbClr val="6A9CFD"/>
              </a:gs>
              <a:gs pos="69000">
                <a:srgbClr val="28EEB0"/>
              </a:gs>
              <a:gs pos="97000">
                <a:srgbClr val="FEE5E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ounded Rectangle 8">
            <a:extLst>
              <a:ext uri="{FF2B5EF4-FFF2-40B4-BE49-F238E27FC236}">
                <a16:creationId xmlns:a16="http://schemas.microsoft.com/office/drawing/2014/main" id="{D9C950D5-5A07-CE1E-0EDE-131BB663D105}"/>
              </a:ext>
            </a:extLst>
          </p:cNvPr>
          <p:cNvSpPr/>
          <p:nvPr/>
        </p:nvSpPr>
        <p:spPr>
          <a:xfrm>
            <a:off x="838199" y="1807863"/>
            <a:ext cx="6002805" cy="4569264"/>
          </a:xfrm>
          <a:prstGeom prst="roundRect">
            <a:avLst>
              <a:gd name="adj" fmla="val 15538"/>
            </a:avLst>
          </a:prstGeom>
          <a:gradFill flip="none" rotWithShape="1">
            <a:gsLst>
              <a:gs pos="0">
                <a:srgbClr val="FEE5E1">
                  <a:alpha val="40000"/>
                </a:srgbClr>
              </a:gs>
              <a:gs pos="46000">
                <a:srgbClr val="FFB8D0">
                  <a:alpha val="40000"/>
                </a:srgbClr>
              </a:gs>
              <a:gs pos="100000">
                <a:srgbClr val="28EEB0">
                  <a:alpha val="40000"/>
                </a:srgb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Rounded Rectangle 5">
            <a:extLst>
              <a:ext uri="{FF2B5EF4-FFF2-40B4-BE49-F238E27FC236}">
                <a16:creationId xmlns:a16="http://schemas.microsoft.com/office/drawing/2014/main" id="{62DF2F2E-AC6D-3DFA-242D-AC35FBF985BC}"/>
              </a:ext>
            </a:extLst>
          </p:cNvPr>
          <p:cNvSpPr/>
          <p:nvPr/>
        </p:nvSpPr>
        <p:spPr>
          <a:xfrm rot="16200000">
            <a:off x="3519785" y="-3277699"/>
            <a:ext cx="923330" cy="8686805"/>
          </a:xfrm>
          <a:prstGeom prst="roundRect">
            <a:avLst>
              <a:gd name="adj" fmla="val 50000"/>
            </a:avLst>
          </a:prstGeom>
          <a:gradFill flip="none" rotWithShape="1">
            <a:gsLst>
              <a:gs pos="0">
                <a:srgbClr val="FEE5E1"/>
              </a:gs>
              <a:gs pos="46000">
                <a:srgbClr val="FFB8D0"/>
              </a:gs>
              <a:gs pos="100000">
                <a:srgbClr val="28EEB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2" name="Rounded Rectangle 2">
            <a:extLst>
              <a:ext uri="{FF2B5EF4-FFF2-40B4-BE49-F238E27FC236}">
                <a16:creationId xmlns:a16="http://schemas.microsoft.com/office/drawing/2014/main" id="{1F6BFF06-1654-7A21-730C-B30C2F650F18}"/>
              </a:ext>
            </a:extLst>
          </p:cNvPr>
          <p:cNvSpPr/>
          <p:nvPr/>
        </p:nvSpPr>
        <p:spPr>
          <a:xfrm>
            <a:off x="-4557294" y="1985623"/>
            <a:ext cx="5280050" cy="821619"/>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3600" dirty="0">
                <a:latin typeface="Merienda Medium" pitchFamily="2" charset="0"/>
              </a:rPr>
              <a:t>KẾT QUẢ YÊU CẦU</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280049" y="3577747"/>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6" name="Rounded Rectangle 1">
            <a:extLst>
              <a:ext uri="{FF2B5EF4-FFF2-40B4-BE49-F238E27FC236}">
                <a16:creationId xmlns:a16="http://schemas.microsoft.com/office/drawing/2014/main" id="{B3D7942F-2EDD-B836-0F62-FCD3D5F73DC9}"/>
              </a:ext>
            </a:extLst>
          </p:cNvPr>
          <p:cNvSpPr/>
          <p:nvPr/>
        </p:nvSpPr>
        <p:spPr>
          <a:xfrm>
            <a:off x="120119" y="21722"/>
            <a:ext cx="2414534" cy="421154"/>
          </a:xfrm>
          <a:prstGeom prst="roundRect">
            <a:avLst>
              <a:gd name="adj" fmla="val 50000"/>
            </a:avLst>
          </a:prstGeom>
          <a:gradFill flip="none" rotWithShape="1">
            <a:gsLst>
              <a:gs pos="0">
                <a:srgbClr val="6A9CFD"/>
              </a:gs>
              <a:gs pos="35000">
                <a:srgbClr val="FFB8D0"/>
              </a:gs>
              <a:gs pos="100000">
                <a:srgbClr val="FB637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TỔNG QUAN VẤN ĐỀ</a:t>
            </a:r>
          </a:p>
        </p:txBody>
      </p:sp>
      <p:sp>
        <p:nvSpPr>
          <p:cNvPr id="17" name="Rounded Rectangle 7">
            <a:extLst>
              <a:ext uri="{FF2B5EF4-FFF2-40B4-BE49-F238E27FC236}">
                <a16:creationId xmlns:a16="http://schemas.microsoft.com/office/drawing/2014/main" id="{F1F0FF37-3804-85DE-96DE-8C621566D190}"/>
              </a:ext>
            </a:extLst>
          </p:cNvPr>
          <p:cNvSpPr/>
          <p:nvPr/>
        </p:nvSpPr>
        <p:spPr>
          <a:xfrm>
            <a:off x="-4824197" y="2751790"/>
            <a:ext cx="5546953" cy="821618"/>
          </a:xfrm>
          <a:prstGeom prst="roundRect">
            <a:avLst>
              <a:gd name="adj" fmla="val 5000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NỘI DUNG YÊU CẦU</a:t>
            </a: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Vấn Đề Chưa Giải Quyết Tốt</a:t>
            </a:r>
          </a:p>
        </p:txBody>
      </p:sp>
      <p:sp>
        <p:nvSpPr>
          <p:cNvPr id="5" name="TextBox 18">
            <a:extLst>
              <a:ext uri="{FF2B5EF4-FFF2-40B4-BE49-F238E27FC236}">
                <a16:creationId xmlns:a16="http://schemas.microsoft.com/office/drawing/2014/main" id="{DF269AFB-4239-7900-0E27-0776527DA983}"/>
              </a:ext>
            </a:extLst>
          </p:cNvPr>
          <p:cNvSpPr txBox="1"/>
          <p:nvPr/>
        </p:nvSpPr>
        <p:spPr>
          <a:xfrm>
            <a:off x="989660" y="2090610"/>
            <a:ext cx="5911884" cy="456926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Một trong những vấn đề chưa được giải quyết tốt trong việc mã hóa dữ liệu là quản lý khóa mã hóa. Việc quản lý khóa mã hóa đòi hỏi nhiều chi phí và có thể gây ra các vấn đề về hiệu suất . Ngoài ra, việc truy cập dữ liệu đã mã hóa cũng có thể gặp khó khăn và các hệ thống quản lý khóa có thể gây cản trở cho hiệu suất .</a:t>
            </a:r>
          </a:p>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Một vấn đề khác là việc tích hợp các hệ thống quản lý khóa với các hệ thống đám mây. Điều này có thể gây ra các vấn đề về tương thích và an ninh .</a:t>
            </a:r>
          </a:p>
          <a:p>
            <a:pPr marL="285750" indent="-285750">
              <a:lnSpc>
                <a:spcPct val="107000"/>
              </a:lnSpc>
              <a:spcAft>
                <a:spcPts val="800"/>
              </a:spcAft>
              <a:buFont typeface="Arial" panose="020B0604020202020204" pitchFamily="34" charset="0"/>
              <a:buChar char="•"/>
            </a:pPr>
            <a:endParaRPr lang="vi-VN" sz="2000" kern="100" dirty="0">
              <a:effectLst/>
              <a:latin typeface="Merienda" pitchFamily="2" charset="0"/>
              <a:ea typeface="Calibri" panose="020F0502020204030204" pitchFamily="34" charset="0"/>
              <a:cs typeface="Times New Roman" panose="02020603050405020304" pitchFamily="18" charset="0"/>
            </a:endParaRPr>
          </a:p>
        </p:txBody>
      </p:sp>
      <p:pic>
        <p:nvPicPr>
          <p:cNvPr id="11" name="Đồ họa 10" descr="Ui Ux outline">
            <a:extLst>
              <a:ext uri="{FF2B5EF4-FFF2-40B4-BE49-F238E27FC236}">
                <a16:creationId xmlns:a16="http://schemas.microsoft.com/office/drawing/2014/main" id="{5342BFC1-D748-4094-6E00-E22228583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4850" y="991594"/>
            <a:ext cx="3149727" cy="3149727"/>
          </a:xfrm>
          <a:prstGeom prst="rect">
            <a:avLst/>
          </a:prstGeom>
        </p:spPr>
      </p:pic>
      <p:pic>
        <p:nvPicPr>
          <p:cNvPr id="24" name="Picture 7" descr="Ảnh có chứa bản phác thảo, tác phẩm nghệ thuật&#10;&#10;Mô tả được tạo tự động">
            <a:extLst>
              <a:ext uri="{FF2B5EF4-FFF2-40B4-BE49-F238E27FC236}">
                <a16:creationId xmlns:a16="http://schemas.microsoft.com/office/drawing/2014/main" id="{888EED07-EDAB-7B38-FE6D-22374EF5CF3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1297" r="20616"/>
          <a:stretch/>
        </p:blipFill>
        <p:spPr>
          <a:xfrm>
            <a:off x="19469115" y="1663066"/>
            <a:ext cx="4795184" cy="2539995"/>
          </a:xfrm>
          <a:prstGeom prst="rect">
            <a:avLst/>
          </a:prstGeom>
        </p:spPr>
      </p:pic>
      <p:sp>
        <p:nvSpPr>
          <p:cNvPr id="26" name="Rounded Rectangle 8">
            <a:extLst>
              <a:ext uri="{FF2B5EF4-FFF2-40B4-BE49-F238E27FC236}">
                <a16:creationId xmlns:a16="http://schemas.microsoft.com/office/drawing/2014/main" id="{B33E6F07-7795-71BB-A8E1-64EEE304BDF0}"/>
              </a:ext>
            </a:extLst>
          </p:cNvPr>
          <p:cNvSpPr/>
          <p:nvPr/>
        </p:nvSpPr>
        <p:spPr>
          <a:xfrm rot="16200000">
            <a:off x="17196734" y="-519976"/>
            <a:ext cx="2598058" cy="6741887"/>
          </a:xfrm>
          <a:prstGeom prst="roundRect">
            <a:avLst>
              <a:gd name="adj" fmla="val 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ounded Rectangle 9">
            <a:extLst>
              <a:ext uri="{FF2B5EF4-FFF2-40B4-BE49-F238E27FC236}">
                <a16:creationId xmlns:a16="http://schemas.microsoft.com/office/drawing/2014/main" id="{9893D989-AD78-7305-9F78-B55C9AEB1CD4}"/>
              </a:ext>
            </a:extLst>
          </p:cNvPr>
          <p:cNvSpPr/>
          <p:nvPr/>
        </p:nvSpPr>
        <p:spPr>
          <a:xfrm rot="16200000">
            <a:off x="17502699" y="2511617"/>
            <a:ext cx="2561641" cy="6166786"/>
          </a:xfrm>
          <a:prstGeom prst="roundRect">
            <a:avLst>
              <a:gd name="adj" fmla="val 0"/>
            </a:avLst>
          </a:prstGeom>
          <a:gradFill flip="none" rotWithShape="1">
            <a:gsLst>
              <a:gs pos="0">
                <a:srgbClr val="6A9CFD"/>
              </a:gs>
              <a:gs pos="74000">
                <a:srgbClr val="28EEB0"/>
              </a:gs>
              <a:gs pos="83000">
                <a:srgbClr val="28EEB0"/>
              </a:gs>
              <a:gs pos="100000">
                <a:srgbClr val="FEE5E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29" name="Graphic 22" descr="Online meeting outline">
            <a:extLst>
              <a:ext uri="{FF2B5EF4-FFF2-40B4-BE49-F238E27FC236}">
                <a16:creationId xmlns:a16="http://schemas.microsoft.com/office/drawing/2014/main" id="{316B07D4-14A2-8E18-F8AB-C157AF461A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775128" y="5379053"/>
            <a:ext cx="2561642" cy="2561642"/>
          </a:xfrm>
          <a:prstGeom prst="rect">
            <a:avLst/>
          </a:prstGeom>
        </p:spPr>
      </p:pic>
      <p:pic>
        <p:nvPicPr>
          <p:cNvPr id="30" name="Graphic 24" descr="Online Network with solid fill">
            <a:extLst>
              <a:ext uri="{FF2B5EF4-FFF2-40B4-BE49-F238E27FC236}">
                <a16:creationId xmlns:a16="http://schemas.microsoft.com/office/drawing/2014/main" id="{830F7208-AD51-3323-7CE7-99B285629B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525142" y="5775194"/>
            <a:ext cx="2341565" cy="2341565"/>
          </a:xfrm>
          <a:prstGeom prst="rect">
            <a:avLst/>
          </a:prstGeom>
        </p:spPr>
      </p:pic>
      <p:pic>
        <p:nvPicPr>
          <p:cNvPr id="32" name="Picture 7" descr="Ảnh có chứa ảnh chụp màn hình, văn bản&#10;&#10;Mô tả được tạo tự động">
            <a:extLst>
              <a:ext uri="{FF2B5EF4-FFF2-40B4-BE49-F238E27FC236}">
                <a16:creationId xmlns:a16="http://schemas.microsoft.com/office/drawing/2014/main" id="{40DEAA24-0D5E-F4BB-7FB5-544082C005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090892" y="4457805"/>
            <a:ext cx="2339380" cy="2339380"/>
          </a:xfrm>
          <a:prstGeom prst="rect">
            <a:avLst/>
          </a:prstGeom>
        </p:spPr>
      </p:pic>
      <p:pic>
        <p:nvPicPr>
          <p:cNvPr id="33" name="Picture 19" descr="Ảnh có chứa văn bản, ảnh chụp màn hình, tác phẩm nghệ thuật, mạch điện&#10;&#10;Mô tả được tạo tự động">
            <a:extLst>
              <a:ext uri="{FF2B5EF4-FFF2-40B4-BE49-F238E27FC236}">
                <a16:creationId xmlns:a16="http://schemas.microsoft.com/office/drawing/2014/main" id="{6DBAB6FB-0F25-4005-40F6-074232ABA57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12785" y="1352636"/>
            <a:ext cx="2408681" cy="2408681"/>
          </a:xfrm>
          <a:prstGeom prst="rect">
            <a:avLst/>
          </a:prstGeom>
        </p:spPr>
      </p:pic>
      <p:sp>
        <p:nvSpPr>
          <p:cNvPr id="2" name="Tiêu đề 1">
            <a:extLst>
              <a:ext uri="{FF2B5EF4-FFF2-40B4-BE49-F238E27FC236}">
                <a16:creationId xmlns:a16="http://schemas.microsoft.com/office/drawing/2014/main" id="{D7744D76-9A40-BEFE-A504-5C9DD7C13A1D}"/>
              </a:ext>
            </a:extLst>
          </p:cNvPr>
          <p:cNvSpPr txBox="1">
            <a:spLocks/>
          </p:cNvSpPr>
          <p:nvPr/>
        </p:nvSpPr>
        <p:spPr>
          <a:xfrm>
            <a:off x="-3916946" y="72337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Đề Xuất</a:t>
            </a:r>
          </a:p>
        </p:txBody>
      </p:sp>
      <p:sp>
        <p:nvSpPr>
          <p:cNvPr id="4" name="Tiêu đề 1">
            <a:extLst>
              <a:ext uri="{FF2B5EF4-FFF2-40B4-BE49-F238E27FC236}">
                <a16:creationId xmlns:a16="http://schemas.microsoft.com/office/drawing/2014/main" id="{A15BB326-645C-A3FE-6229-EB7DD95A35FE}"/>
              </a:ext>
            </a:extLst>
          </p:cNvPr>
          <p:cNvSpPr txBox="1">
            <a:spLocks/>
          </p:cNvSpPr>
          <p:nvPr/>
        </p:nvSpPr>
        <p:spPr>
          <a:xfrm>
            <a:off x="-11249029" y="6816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Thế giới đã Làm Gì Cho Bài Toán Đó</a:t>
            </a:r>
          </a:p>
        </p:txBody>
      </p:sp>
      <p:pic>
        <p:nvPicPr>
          <p:cNvPr id="6" name="Picture 13" descr="Ảnh có chứa ảnh chụp màn hình, Nhiều màu sắc, tác phẩm nghệ thuật&#10;&#10;Mô tả được tạo tự động">
            <a:extLst>
              <a:ext uri="{FF2B5EF4-FFF2-40B4-BE49-F238E27FC236}">
                <a16:creationId xmlns:a16="http://schemas.microsoft.com/office/drawing/2014/main" id="{3F328990-EE02-935C-D978-981BA0D87FD3}"/>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6939613" y="3849059"/>
            <a:ext cx="2596853" cy="2596852"/>
          </a:xfrm>
          <a:custGeom>
            <a:avLst/>
            <a:gdLst>
              <a:gd name="connsiteX0" fmla="*/ 444383 w 2596853"/>
              <a:gd name="connsiteY0" fmla="*/ 0 h 2596852"/>
              <a:gd name="connsiteX1" fmla="*/ 2596853 w 2596853"/>
              <a:gd name="connsiteY1" fmla="*/ 0 h 2596852"/>
              <a:gd name="connsiteX2" fmla="*/ 2596853 w 2596853"/>
              <a:gd name="connsiteY2" fmla="*/ 2596852 h 2596852"/>
              <a:gd name="connsiteX3" fmla="*/ 387955 w 2596853"/>
              <a:gd name="connsiteY3" fmla="*/ 2596852 h 2596852"/>
              <a:gd name="connsiteX4" fmla="*/ 354825 w 2596853"/>
              <a:gd name="connsiteY4" fmla="*/ 2593512 h 2596852"/>
              <a:gd name="connsiteX5" fmla="*/ 9027 w 2596853"/>
              <a:gd name="connsiteY5" fmla="*/ 2247716 h 2596852"/>
              <a:gd name="connsiteX6" fmla="*/ 0 w 2596853"/>
              <a:gd name="connsiteY6" fmla="*/ 2158167 h 2596852"/>
              <a:gd name="connsiteX7" fmla="*/ 0 w 2596853"/>
              <a:gd name="connsiteY7" fmla="*/ 444374 h 2596852"/>
              <a:gd name="connsiteX8" fmla="*/ 9027 w 2596853"/>
              <a:gd name="connsiteY8" fmla="*/ 354825 h 2596852"/>
              <a:gd name="connsiteX9" fmla="*/ 444383 w 2596853"/>
              <a:gd name="connsiteY9" fmla="*/ 0 h 259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6853" h="2596852">
                <a:moveTo>
                  <a:pt x="444383" y="0"/>
                </a:moveTo>
                <a:lnTo>
                  <a:pt x="2596853" y="0"/>
                </a:lnTo>
                <a:lnTo>
                  <a:pt x="2596853" y="2596852"/>
                </a:lnTo>
                <a:lnTo>
                  <a:pt x="387955" y="2596852"/>
                </a:lnTo>
                <a:lnTo>
                  <a:pt x="354825" y="2593512"/>
                </a:lnTo>
                <a:cubicBezTo>
                  <a:pt x="181255" y="2557995"/>
                  <a:pt x="44545" y="2421286"/>
                  <a:pt x="9027" y="2247716"/>
                </a:cubicBezTo>
                <a:lnTo>
                  <a:pt x="0" y="2158167"/>
                </a:lnTo>
                <a:lnTo>
                  <a:pt x="0" y="444374"/>
                </a:lnTo>
                <a:lnTo>
                  <a:pt x="9027" y="354825"/>
                </a:lnTo>
                <a:cubicBezTo>
                  <a:pt x="50465" y="152326"/>
                  <a:pt x="229635" y="0"/>
                  <a:pt x="444383" y="0"/>
                </a:cubicBezTo>
                <a:close/>
              </a:path>
            </a:pathLst>
          </a:custGeom>
        </p:spPr>
      </p:pic>
    </p:spTree>
    <p:extLst>
      <p:ext uri="{BB962C8B-B14F-4D97-AF65-F5344CB8AC3E}">
        <p14:creationId xmlns:p14="http://schemas.microsoft.com/office/powerpoint/2010/main" val="3702133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l="-6000" r="-6000"/>
          </a:stretch>
        </a:blipFill>
        <a:effectLst/>
      </p:bgPr>
    </p:bg>
    <p:spTree>
      <p:nvGrpSpPr>
        <p:cNvPr id="1" name=""/>
        <p:cNvGrpSpPr/>
        <p:nvPr/>
      </p:nvGrpSpPr>
      <p:grpSpPr>
        <a:xfrm>
          <a:off x="0" y="0"/>
          <a:ext cx="0" cy="0"/>
          <a:chOff x="0" y="0"/>
          <a:chExt cx="0" cy="0"/>
        </a:xfrm>
      </p:grpSpPr>
      <p:pic>
        <p:nvPicPr>
          <p:cNvPr id="34" name="Picture 5" descr="How Does DES Encryption Work in Cryptography? - InfoSec Insights">
            <a:extLst>
              <a:ext uri="{FF2B5EF4-FFF2-40B4-BE49-F238E27FC236}">
                <a16:creationId xmlns:a16="http://schemas.microsoft.com/office/drawing/2014/main" id="{4C327A8E-5AB3-55DF-1995-FE92A34002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51532" y="1121828"/>
            <a:ext cx="9407090" cy="3279416"/>
          </a:xfrm>
          <a:prstGeom prst="rect">
            <a:avLst/>
          </a:prstGeom>
          <a:noFill/>
          <a:ln>
            <a:noFill/>
          </a:ln>
        </p:spPr>
      </p:pic>
      <p:sp>
        <p:nvSpPr>
          <p:cNvPr id="10" name="Rounded Rectangle 8">
            <a:extLst>
              <a:ext uri="{FF2B5EF4-FFF2-40B4-BE49-F238E27FC236}">
                <a16:creationId xmlns:a16="http://schemas.microsoft.com/office/drawing/2014/main" id="{5A8EF6A1-16BD-D6B9-5858-9F446EE06F85}"/>
              </a:ext>
            </a:extLst>
          </p:cNvPr>
          <p:cNvSpPr/>
          <p:nvPr/>
        </p:nvSpPr>
        <p:spPr>
          <a:xfrm rot="16200000">
            <a:off x="9359438" y="-622932"/>
            <a:ext cx="2598058" cy="6741887"/>
          </a:xfrm>
          <a:prstGeom prst="roundRect">
            <a:avLst>
              <a:gd name="adj" fmla="val 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1" name="Rounded Rectangle 9">
            <a:extLst>
              <a:ext uri="{FF2B5EF4-FFF2-40B4-BE49-F238E27FC236}">
                <a16:creationId xmlns:a16="http://schemas.microsoft.com/office/drawing/2014/main" id="{0D3C88AC-8CE3-3B18-1076-66FA3A16900F}"/>
              </a:ext>
            </a:extLst>
          </p:cNvPr>
          <p:cNvSpPr/>
          <p:nvPr/>
        </p:nvSpPr>
        <p:spPr>
          <a:xfrm rot="16200000">
            <a:off x="8893648" y="2430390"/>
            <a:ext cx="2561641" cy="6166786"/>
          </a:xfrm>
          <a:prstGeom prst="roundRect">
            <a:avLst>
              <a:gd name="adj" fmla="val 0"/>
            </a:avLst>
          </a:prstGeom>
          <a:gradFill flip="none" rotWithShape="1">
            <a:gsLst>
              <a:gs pos="0">
                <a:srgbClr val="6A9CFD"/>
              </a:gs>
              <a:gs pos="74000">
                <a:srgbClr val="28EEB0"/>
              </a:gs>
              <a:gs pos="83000">
                <a:srgbClr val="28EEB0"/>
              </a:gs>
              <a:gs pos="100000">
                <a:srgbClr val="FEE5E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ounded Rectangle 8">
            <a:extLst>
              <a:ext uri="{FF2B5EF4-FFF2-40B4-BE49-F238E27FC236}">
                <a16:creationId xmlns:a16="http://schemas.microsoft.com/office/drawing/2014/main" id="{D9C950D5-5A07-CE1E-0EDE-131BB663D105}"/>
              </a:ext>
            </a:extLst>
          </p:cNvPr>
          <p:cNvSpPr/>
          <p:nvPr/>
        </p:nvSpPr>
        <p:spPr>
          <a:xfrm>
            <a:off x="838199" y="1648250"/>
            <a:ext cx="6101414" cy="5036316"/>
          </a:xfrm>
          <a:prstGeom prst="roundRect">
            <a:avLst>
              <a:gd name="adj" fmla="val 15538"/>
            </a:avLst>
          </a:prstGeom>
          <a:gradFill flip="none" rotWithShape="1">
            <a:gsLst>
              <a:gs pos="0">
                <a:srgbClr val="FEE5E1">
                  <a:alpha val="40000"/>
                </a:srgbClr>
              </a:gs>
              <a:gs pos="46000">
                <a:srgbClr val="FFB8D0">
                  <a:alpha val="40000"/>
                </a:srgbClr>
              </a:gs>
              <a:gs pos="100000">
                <a:srgbClr val="28EEB0">
                  <a:alpha val="40000"/>
                </a:srgb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8" name="Rounded Rectangle 5">
            <a:extLst>
              <a:ext uri="{FF2B5EF4-FFF2-40B4-BE49-F238E27FC236}">
                <a16:creationId xmlns:a16="http://schemas.microsoft.com/office/drawing/2014/main" id="{62DF2F2E-AC6D-3DFA-242D-AC35FBF985BC}"/>
              </a:ext>
            </a:extLst>
          </p:cNvPr>
          <p:cNvSpPr/>
          <p:nvPr/>
        </p:nvSpPr>
        <p:spPr>
          <a:xfrm rot="16200000">
            <a:off x="869071" y="-626983"/>
            <a:ext cx="923330" cy="3385374"/>
          </a:xfrm>
          <a:prstGeom prst="roundRect">
            <a:avLst>
              <a:gd name="adj" fmla="val 50000"/>
            </a:avLst>
          </a:prstGeom>
          <a:gradFill flip="none" rotWithShape="1">
            <a:gsLst>
              <a:gs pos="0">
                <a:srgbClr val="FEE5E1"/>
              </a:gs>
              <a:gs pos="46000">
                <a:srgbClr val="FFB8D0"/>
              </a:gs>
              <a:gs pos="100000">
                <a:srgbClr val="28EEB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2" name="Rounded Rectangle 2">
            <a:extLst>
              <a:ext uri="{FF2B5EF4-FFF2-40B4-BE49-F238E27FC236}">
                <a16:creationId xmlns:a16="http://schemas.microsoft.com/office/drawing/2014/main" id="{1F6BFF06-1654-7A21-730C-B30C2F650F18}"/>
              </a:ext>
            </a:extLst>
          </p:cNvPr>
          <p:cNvSpPr/>
          <p:nvPr/>
        </p:nvSpPr>
        <p:spPr>
          <a:xfrm>
            <a:off x="-4557294" y="1985623"/>
            <a:ext cx="5280050" cy="821619"/>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3600" dirty="0">
                <a:latin typeface="Merienda Medium" pitchFamily="2" charset="0"/>
              </a:rPr>
              <a:t>KẾT QUẢ YÊU CẦU</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280049" y="3577747"/>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6" name="Rounded Rectangle 1">
            <a:extLst>
              <a:ext uri="{FF2B5EF4-FFF2-40B4-BE49-F238E27FC236}">
                <a16:creationId xmlns:a16="http://schemas.microsoft.com/office/drawing/2014/main" id="{B3D7942F-2EDD-B836-0F62-FCD3D5F73DC9}"/>
              </a:ext>
            </a:extLst>
          </p:cNvPr>
          <p:cNvSpPr/>
          <p:nvPr/>
        </p:nvSpPr>
        <p:spPr>
          <a:xfrm>
            <a:off x="120119" y="21722"/>
            <a:ext cx="2494744" cy="421154"/>
          </a:xfrm>
          <a:prstGeom prst="roundRect">
            <a:avLst>
              <a:gd name="adj" fmla="val 50000"/>
            </a:avLst>
          </a:prstGeom>
          <a:gradFill flip="none" rotWithShape="1">
            <a:gsLst>
              <a:gs pos="0">
                <a:srgbClr val="6A9CFD"/>
              </a:gs>
              <a:gs pos="35000">
                <a:srgbClr val="FFB8D0"/>
              </a:gs>
              <a:gs pos="100000">
                <a:srgbClr val="FB637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TỔNG QUAN VẤN ĐỀ</a:t>
            </a:r>
          </a:p>
        </p:txBody>
      </p:sp>
      <p:sp>
        <p:nvSpPr>
          <p:cNvPr id="17" name="Rounded Rectangle 7">
            <a:extLst>
              <a:ext uri="{FF2B5EF4-FFF2-40B4-BE49-F238E27FC236}">
                <a16:creationId xmlns:a16="http://schemas.microsoft.com/office/drawing/2014/main" id="{F1F0FF37-3804-85DE-96DE-8C621566D190}"/>
              </a:ext>
            </a:extLst>
          </p:cNvPr>
          <p:cNvSpPr/>
          <p:nvPr/>
        </p:nvSpPr>
        <p:spPr>
          <a:xfrm>
            <a:off x="-4824197" y="2751790"/>
            <a:ext cx="5546953" cy="821618"/>
          </a:xfrm>
          <a:prstGeom prst="roundRect">
            <a:avLst>
              <a:gd name="adj" fmla="val 5000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NỘI DUNG YÊU CẦU</a:t>
            </a: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Đề Xuất</a:t>
            </a:r>
          </a:p>
        </p:txBody>
      </p:sp>
      <p:sp>
        <p:nvSpPr>
          <p:cNvPr id="5" name="TextBox 18">
            <a:extLst>
              <a:ext uri="{FF2B5EF4-FFF2-40B4-BE49-F238E27FC236}">
                <a16:creationId xmlns:a16="http://schemas.microsoft.com/office/drawing/2014/main" id="{DF269AFB-4239-7900-0E27-0776527DA983}"/>
              </a:ext>
            </a:extLst>
          </p:cNvPr>
          <p:cNvSpPr txBox="1"/>
          <p:nvPr/>
        </p:nvSpPr>
        <p:spPr>
          <a:xfrm>
            <a:off x="989660" y="1917131"/>
            <a:ext cx="5949954" cy="5227906"/>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Thuật toán AES (</a:t>
            </a:r>
            <a:r>
              <a:rPr lang="vi-VN" sz="2000" kern="100" dirty="0" err="1">
                <a:effectLst/>
                <a:latin typeface="Merienda" pitchFamily="2" charset="0"/>
                <a:ea typeface="Calibri" panose="020F0502020204030204" pitchFamily="34" charset="0"/>
                <a:cs typeface="Times New Roman" panose="02020603050405020304" pitchFamily="18" charset="0"/>
              </a:rPr>
              <a:t>Advanced</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Encryption</a:t>
            </a:r>
            <a:r>
              <a:rPr lang="vi-VN" sz="2000" kern="100" dirty="0">
                <a:effectLst/>
                <a:latin typeface="Merienda" pitchFamily="2" charset="0"/>
                <a:ea typeface="Calibri" panose="020F0502020204030204" pitchFamily="34" charset="0"/>
                <a:cs typeface="Times New Roman" panose="02020603050405020304" pitchFamily="18" charset="0"/>
              </a:rPr>
              <a:t> Standard) là một thuật toán mã hóa khối đối xứng được đề xuất bởi NIST (Viện Tiêu chuẩn và Công nghệ Quốc gia Hoa Kỳ) vào năm 2001 để thay thế thuật toán DES (</a:t>
            </a:r>
            <a:r>
              <a:rPr lang="vi-VN" sz="2000" kern="100" dirty="0" err="1">
                <a:effectLst/>
                <a:latin typeface="Merienda" pitchFamily="2" charset="0"/>
                <a:ea typeface="Calibri" panose="020F0502020204030204" pitchFamily="34" charset="0"/>
                <a:cs typeface="Times New Roman" panose="02020603050405020304" pitchFamily="18" charset="0"/>
              </a:rPr>
              <a:t>Data</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Encryption</a:t>
            </a:r>
            <a:r>
              <a:rPr lang="vi-VN" sz="2000" kern="100" dirty="0">
                <a:effectLst/>
                <a:latin typeface="Merienda" pitchFamily="2" charset="0"/>
                <a:ea typeface="Calibri" panose="020F0502020204030204" pitchFamily="34" charset="0"/>
                <a:cs typeface="Times New Roman" panose="02020603050405020304" pitchFamily="18" charset="0"/>
              </a:rPr>
              <a:t> Standard). Nó được chọn từ một cuộc thi mật mã quốc tế và được đánh giá là an toàn và hiệu quả trong việc bảo vệ thông tin.</a:t>
            </a:r>
          </a:p>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AES được sử dụng rộng rãi trong nhiều ứng dụng khác nhau và là tiêu chuẩn công nghiệp hiện nay. Nó cho phép mã hóa 128 </a:t>
            </a:r>
            <a:r>
              <a:rPr lang="vi-VN" sz="2000" kern="100" dirty="0" err="1">
                <a:effectLst/>
                <a:latin typeface="Merienda" pitchFamily="2" charset="0"/>
                <a:ea typeface="Calibri" panose="020F0502020204030204" pitchFamily="34" charset="0"/>
                <a:cs typeface="Times New Roman" panose="02020603050405020304" pitchFamily="18" charset="0"/>
              </a:rPr>
              <a:t>bit</a:t>
            </a:r>
            <a:r>
              <a:rPr lang="vi-VN" sz="2000" kern="100" dirty="0">
                <a:effectLst/>
                <a:latin typeface="Merienda" pitchFamily="2" charset="0"/>
                <a:ea typeface="Calibri" panose="020F0502020204030204" pitchFamily="34" charset="0"/>
                <a:cs typeface="Times New Roman" panose="02020603050405020304" pitchFamily="18" charset="0"/>
              </a:rPr>
              <a:t>, 192 </a:t>
            </a:r>
            <a:r>
              <a:rPr lang="vi-VN" sz="2000" kern="100" dirty="0" err="1">
                <a:effectLst/>
                <a:latin typeface="Merienda" pitchFamily="2" charset="0"/>
                <a:ea typeface="Calibri" panose="020F0502020204030204" pitchFamily="34" charset="0"/>
                <a:cs typeface="Times New Roman" panose="02020603050405020304" pitchFamily="18" charset="0"/>
              </a:rPr>
              <a:t>bit</a:t>
            </a:r>
            <a:r>
              <a:rPr lang="vi-VN" sz="2000" kern="100" dirty="0">
                <a:effectLst/>
                <a:latin typeface="Merienda" pitchFamily="2" charset="0"/>
                <a:ea typeface="Calibri" panose="020F0502020204030204" pitchFamily="34" charset="0"/>
                <a:cs typeface="Times New Roman" panose="02020603050405020304" pitchFamily="18" charset="0"/>
              </a:rPr>
              <a:t> và 256 </a:t>
            </a:r>
            <a:r>
              <a:rPr lang="vi-VN" sz="2000" kern="100" dirty="0" err="1">
                <a:effectLst/>
                <a:latin typeface="Merienda" pitchFamily="2" charset="0"/>
                <a:ea typeface="Calibri" panose="020F0502020204030204" pitchFamily="34" charset="0"/>
                <a:cs typeface="Times New Roman" panose="02020603050405020304" pitchFamily="18" charset="0"/>
              </a:rPr>
              <a:t>bit</a:t>
            </a:r>
            <a:r>
              <a:rPr lang="vi-VN" sz="2000" kern="100" dirty="0">
                <a:effectLst/>
                <a:latin typeface="Merienda" pitchFamily="2" charset="0"/>
                <a:ea typeface="Calibri" panose="020F0502020204030204" pitchFamily="34" charset="0"/>
                <a:cs typeface="Times New Roman" panose="02020603050405020304" pitchFamily="18" charset="0"/>
              </a:rPr>
              <a:t> và có thể được triển khai trên nhiều nền tảng khác nhau.</a:t>
            </a:r>
          </a:p>
          <a:p>
            <a:pPr marL="285750" indent="-285750">
              <a:lnSpc>
                <a:spcPct val="107000"/>
              </a:lnSpc>
              <a:spcAft>
                <a:spcPts val="800"/>
              </a:spcAft>
              <a:buFont typeface="Arial" panose="020B0604020202020204" pitchFamily="34" charset="0"/>
              <a:buChar char="•"/>
            </a:pPr>
            <a:endParaRPr lang="vi-VN" sz="2000" kern="100" dirty="0">
              <a:effectLst/>
              <a:latin typeface="Merienda" pitchFamily="2" charset="0"/>
              <a:ea typeface="Calibri" panose="020F0502020204030204" pitchFamily="34" charset="0"/>
              <a:cs typeface="Times New Roman" panose="02020603050405020304" pitchFamily="18" charset="0"/>
            </a:endParaRPr>
          </a:p>
        </p:txBody>
      </p:sp>
      <p:pic>
        <p:nvPicPr>
          <p:cNvPr id="8" name="Hình ảnh 7" descr="Ảnh có chứa bản phác thảo, tác phẩm nghệ thuật&#10;&#10;Mô tả được tạo tự động">
            <a:extLst>
              <a:ext uri="{FF2B5EF4-FFF2-40B4-BE49-F238E27FC236}">
                <a16:creationId xmlns:a16="http://schemas.microsoft.com/office/drawing/2014/main" id="{132B06C5-C465-5CDD-39EE-AB0B48C8E06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1297" r="20616"/>
          <a:stretch/>
        </p:blipFill>
        <p:spPr>
          <a:xfrm>
            <a:off x="7299861" y="1458203"/>
            <a:ext cx="4862590" cy="2575700"/>
          </a:xfrm>
          <a:prstGeom prst="rect">
            <a:avLst/>
          </a:prstGeom>
        </p:spPr>
      </p:pic>
      <p:pic>
        <p:nvPicPr>
          <p:cNvPr id="23" name="Đồ họa 22" descr="Online meeting outline">
            <a:extLst>
              <a:ext uri="{FF2B5EF4-FFF2-40B4-BE49-F238E27FC236}">
                <a16:creationId xmlns:a16="http://schemas.microsoft.com/office/drawing/2014/main" id="{78F15FD0-03EC-18F7-E679-913BB74396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91074" y="4232962"/>
            <a:ext cx="2561642" cy="2561642"/>
          </a:xfrm>
          <a:prstGeom prst="rect">
            <a:avLst/>
          </a:prstGeom>
        </p:spPr>
      </p:pic>
      <p:pic>
        <p:nvPicPr>
          <p:cNvPr id="25" name="Đồ họa 24" descr="Online Network with solid fill">
            <a:extLst>
              <a:ext uri="{FF2B5EF4-FFF2-40B4-BE49-F238E27FC236}">
                <a16:creationId xmlns:a16="http://schemas.microsoft.com/office/drawing/2014/main" id="{1D40B994-3348-6AB4-EC21-5F97E6CCFE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816" y="4343000"/>
            <a:ext cx="2341565" cy="2341565"/>
          </a:xfrm>
          <a:prstGeom prst="rect">
            <a:avLst/>
          </a:prstGeom>
        </p:spPr>
      </p:pic>
      <p:sp>
        <p:nvSpPr>
          <p:cNvPr id="26" name="Rounded Rectangle 10">
            <a:extLst>
              <a:ext uri="{FF2B5EF4-FFF2-40B4-BE49-F238E27FC236}">
                <a16:creationId xmlns:a16="http://schemas.microsoft.com/office/drawing/2014/main" id="{053DCFBA-1A02-5FBB-E5C2-6593E4CB3075}"/>
              </a:ext>
            </a:extLst>
          </p:cNvPr>
          <p:cNvSpPr/>
          <p:nvPr/>
        </p:nvSpPr>
        <p:spPr>
          <a:xfrm rot="16200000">
            <a:off x="15525485" y="859961"/>
            <a:ext cx="2598058" cy="8760510"/>
          </a:xfrm>
          <a:prstGeom prst="roundRect">
            <a:avLst>
              <a:gd name="adj" fmla="val 17075"/>
            </a:avLst>
          </a:prstGeom>
          <a:gradFill flip="none" rotWithShape="1">
            <a:gsLst>
              <a:gs pos="0">
                <a:srgbClr val="FEE5E1"/>
              </a:gs>
              <a:gs pos="74000">
                <a:srgbClr val="28EEB0"/>
              </a:gs>
              <a:gs pos="83000">
                <a:srgbClr val="28EEB0"/>
              </a:gs>
              <a:gs pos="100000">
                <a:schemeClr val="accent5">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ounded Rectangle 11">
            <a:extLst>
              <a:ext uri="{FF2B5EF4-FFF2-40B4-BE49-F238E27FC236}">
                <a16:creationId xmlns:a16="http://schemas.microsoft.com/office/drawing/2014/main" id="{E2C398A4-D8CF-CD77-C97B-BB5D375B3B30}"/>
              </a:ext>
            </a:extLst>
          </p:cNvPr>
          <p:cNvSpPr/>
          <p:nvPr/>
        </p:nvSpPr>
        <p:spPr>
          <a:xfrm rot="16200000">
            <a:off x="15843098" y="-973713"/>
            <a:ext cx="2560440" cy="7082950"/>
          </a:xfrm>
          <a:prstGeom prst="roundRect">
            <a:avLst>
              <a:gd name="adj" fmla="val 16941"/>
            </a:avLst>
          </a:prstGeom>
          <a:gradFill flip="none" rotWithShape="1">
            <a:gsLst>
              <a:gs pos="0">
                <a:srgbClr val="6A9CFD"/>
              </a:gs>
              <a:gs pos="23000">
                <a:srgbClr val="6A9CFD"/>
              </a:gs>
              <a:gs pos="69000">
                <a:srgbClr val="28EEB0"/>
              </a:gs>
              <a:gs pos="97000">
                <a:srgbClr val="FEE5E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9" name="Graphic 10" descr="Ui Ux outline">
            <a:extLst>
              <a:ext uri="{FF2B5EF4-FFF2-40B4-BE49-F238E27FC236}">
                <a16:creationId xmlns:a16="http://schemas.microsoft.com/office/drawing/2014/main" id="{F2EDE501-20F7-F249-7B07-3D8344BA2B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664793" y="1083235"/>
            <a:ext cx="3149727" cy="3149727"/>
          </a:xfrm>
          <a:prstGeom prst="rect">
            <a:avLst/>
          </a:prstGeom>
        </p:spPr>
      </p:pic>
      <p:pic>
        <p:nvPicPr>
          <p:cNvPr id="30" name="Picture 21" descr="Ảnh có chứa ảnh chụp màn hình, Nhiều màu sắc, tác phẩm nghệ thuật&#10;&#10;Mô tả được tạo tự động">
            <a:extLst>
              <a:ext uri="{FF2B5EF4-FFF2-40B4-BE49-F238E27FC236}">
                <a16:creationId xmlns:a16="http://schemas.microsoft.com/office/drawing/2014/main" id="{054E1C89-0A2C-C29D-5366-8F4EDE98B1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91236" y="4033903"/>
            <a:ext cx="2411651" cy="2411651"/>
          </a:xfrm>
          <a:prstGeom prst="rect">
            <a:avLst/>
          </a:prstGeom>
        </p:spPr>
      </p:pic>
      <p:sp>
        <p:nvSpPr>
          <p:cNvPr id="33" name="Rounded Rectangle 8">
            <a:extLst>
              <a:ext uri="{FF2B5EF4-FFF2-40B4-BE49-F238E27FC236}">
                <a16:creationId xmlns:a16="http://schemas.microsoft.com/office/drawing/2014/main" id="{A92DDB7F-C179-FFEE-2FB7-3049D3CB5CF1}"/>
              </a:ext>
            </a:extLst>
          </p:cNvPr>
          <p:cNvSpPr/>
          <p:nvPr/>
        </p:nvSpPr>
        <p:spPr>
          <a:xfrm>
            <a:off x="491059" y="7151156"/>
            <a:ext cx="11352758" cy="4158143"/>
          </a:xfrm>
          <a:prstGeom prst="roundRect">
            <a:avLst>
              <a:gd name="adj" fmla="val 15538"/>
            </a:avLst>
          </a:prstGeom>
          <a:gradFill flip="none" rotWithShape="1">
            <a:gsLst>
              <a:gs pos="0">
                <a:srgbClr val="FF2D2D">
                  <a:lumMod val="98000"/>
                </a:srgbClr>
              </a:gs>
              <a:gs pos="46000">
                <a:srgbClr val="FFB8D0"/>
              </a:gs>
              <a:gs pos="100000">
                <a:srgbClr val="947BD3"/>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 name="Rounded Rectangle 7">
            <a:extLst>
              <a:ext uri="{FF2B5EF4-FFF2-40B4-BE49-F238E27FC236}">
                <a16:creationId xmlns:a16="http://schemas.microsoft.com/office/drawing/2014/main" id="{26C278BF-A1F8-CA2D-64DD-E198A7139060}"/>
              </a:ext>
            </a:extLst>
          </p:cNvPr>
          <p:cNvSpPr/>
          <p:nvPr/>
        </p:nvSpPr>
        <p:spPr>
          <a:xfrm>
            <a:off x="12539330" y="-165611"/>
            <a:ext cx="12780096" cy="7310648"/>
          </a:xfrm>
          <a:prstGeom prst="roundRect">
            <a:avLst>
              <a:gd name="adj" fmla="val 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8000" dirty="0">
                <a:latin typeface="Merienda Medium" pitchFamily="2" charset="0"/>
              </a:rPr>
              <a:t>NỘI DUNG THỰC HIỆN</a:t>
            </a:r>
          </a:p>
        </p:txBody>
      </p:sp>
      <p:sp>
        <p:nvSpPr>
          <p:cNvPr id="2" name="Tiêu đề 1">
            <a:extLst>
              <a:ext uri="{FF2B5EF4-FFF2-40B4-BE49-F238E27FC236}">
                <a16:creationId xmlns:a16="http://schemas.microsoft.com/office/drawing/2014/main" id="{3034CBCC-246A-2B72-7174-EDE453184E31}"/>
              </a:ext>
            </a:extLst>
          </p:cNvPr>
          <p:cNvSpPr txBox="1">
            <a:spLocks/>
          </p:cNvSpPr>
          <p:nvPr/>
        </p:nvSpPr>
        <p:spPr>
          <a:xfrm>
            <a:off x="-8314520" y="7030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1 : Sử dụng DES </a:t>
            </a:r>
          </a:p>
        </p:txBody>
      </p:sp>
      <p:sp>
        <p:nvSpPr>
          <p:cNvPr id="4" name="Tiêu đề 1">
            <a:extLst>
              <a:ext uri="{FF2B5EF4-FFF2-40B4-BE49-F238E27FC236}">
                <a16:creationId xmlns:a16="http://schemas.microsoft.com/office/drawing/2014/main" id="{408DF5C3-2EAA-D544-74F2-94F3770413E1}"/>
              </a:ext>
            </a:extLst>
          </p:cNvPr>
          <p:cNvSpPr txBox="1">
            <a:spLocks/>
          </p:cNvSpPr>
          <p:nvPr/>
        </p:nvSpPr>
        <p:spPr>
          <a:xfrm>
            <a:off x="-9363948" y="64096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Vấn đề chưa giải quyết tốt</a:t>
            </a:r>
          </a:p>
        </p:txBody>
      </p:sp>
      <p:sp>
        <p:nvSpPr>
          <p:cNvPr id="6" name="Tiêu đề 1">
            <a:extLst>
              <a:ext uri="{FF2B5EF4-FFF2-40B4-BE49-F238E27FC236}">
                <a16:creationId xmlns:a16="http://schemas.microsoft.com/office/drawing/2014/main" id="{3E24D282-97E3-16ED-8181-B8396C4996E0}"/>
              </a:ext>
            </a:extLst>
          </p:cNvPr>
          <p:cNvSpPr txBox="1">
            <a:spLocks/>
          </p:cNvSpPr>
          <p:nvPr/>
        </p:nvSpPr>
        <p:spPr>
          <a:xfrm>
            <a:off x="-8296947" y="72337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Vấn đề chưa giải quyết tốt</a:t>
            </a:r>
          </a:p>
        </p:txBody>
      </p:sp>
    </p:spTree>
    <p:extLst>
      <p:ext uri="{BB962C8B-B14F-4D97-AF65-F5344CB8AC3E}">
        <p14:creationId xmlns:p14="http://schemas.microsoft.com/office/powerpoint/2010/main" val="15191500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2D2D"/>
            </a:gs>
            <a:gs pos="46000">
              <a:srgbClr val="FCB1A6"/>
            </a:gs>
            <a:gs pos="100000">
              <a:srgbClr val="7030A0"/>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5" descr="How Does DES Encryption Work in Cryptography? - InfoSec Insights">
            <a:extLst>
              <a:ext uri="{FF2B5EF4-FFF2-40B4-BE49-F238E27FC236}">
                <a16:creationId xmlns:a16="http://schemas.microsoft.com/office/drawing/2014/main" id="{F1327185-A381-070A-A8F1-FD928BC09D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6573" y="1487975"/>
            <a:ext cx="9407090" cy="3279416"/>
          </a:xfrm>
          <a:prstGeom prst="rect">
            <a:avLst/>
          </a:prstGeom>
          <a:noFill/>
          <a:ln>
            <a:noFill/>
          </a:ln>
        </p:spPr>
      </p:pic>
      <p:sp>
        <p:nvSpPr>
          <p:cNvPr id="10" name="Rounded Rectangle 8">
            <a:extLst>
              <a:ext uri="{FF2B5EF4-FFF2-40B4-BE49-F238E27FC236}">
                <a16:creationId xmlns:a16="http://schemas.microsoft.com/office/drawing/2014/main" id="{5A8EF6A1-16BD-D6B9-5858-9F446EE06F85}"/>
              </a:ext>
            </a:extLst>
          </p:cNvPr>
          <p:cNvSpPr/>
          <p:nvPr/>
        </p:nvSpPr>
        <p:spPr>
          <a:xfrm rot="16200000">
            <a:off x="16206261" y="-546736"/>
            <a:ext cx="2598058" cy="6741887"/>
          </a:xfrm>
          <a:prstGeom prst="roundRect">
            <a:avLst>
              <a:gd name="adj" fmla="val 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ounded Rectangle 9">
            <a:extLst>
              <a:ext uri="{FF2B5EF4-FFF2-40B4-BE49-F238E27FC236}">
                <a16:creationId xmlns:a16="http://schemas.microsoft.com/office/drawing/2014/main" id="{0D3C88AC-8CE3-3B18-1076-66FA3A16900F}"/>
              </a:ext>
            </a:extLst>
          </p:cNvPr>
          <p:cNvSpPr/>
          <p:nvPr/>
        </p:nvSpPr>
        <p:spPr>
          <a:xfrm rot="16200000">
            <a:off x="15417485" y="2373729"/>
            <a:ext cx="2561641" cy="6166786"/>
          </a:xfrm>
          <a:prstGeom prst="roundRect">
            <a:avLst>
              <a:gd name="adj" fmla="val 0"/>
            </a:avLst>
          </a:prstGeom>
          <a:gradFill flip="none" rotWithShape="1">
            <a:gsLst>
              <a:gs pos="0">
                <a:srgbClr val="6A9CFD"/>
              </a:gs>
              <a:gs pos="74000">
                <a:srgbClr val="28EEB0"/>
              </a:gs>
              <a:gs pos="83000">
                <a:srgbClr val="28EEB0"/>
              </a:gs>
              <a:gs pos="100000">
                <a:srgbClr val="FEE5E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ounded Rectangle 2">
            <a:extLst>
              <a:ext uri="{FF2B5EF4-FFF2-40B4-BE49-F238E27FC236}">
                <a16:creationId xmlns:a16="http://schemas.microsoft.com/office/drawing/2014/main" id="{A92915F8-CC2B-268F-9CC8-91D5E8EE11D8}"/>
              </a:ext>
            </a:extLst>
          </p:cNvPr>
          <p:cNvSpPr/>
          <p:nvPr/>
        </p:nvSpPr>
        <p:spPr>
          <a:xfrm rot="16200000">
            <a:off x="3571713" y="-3334856"/>
            <a:ext cx="924422" cy="8768723"/>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ounded Rectangle 8">
            <a:extLst>
              <a:ext uri="{FF2B5EF4-FFF2-40B4-BE49-F238E27FC236}">
                <a16:creationId xmlns:a16="http://schemas.microsoft.com/office/drawing/2014/main" id="{D9C950D5-5A07-CE1E-0EDE-131BB663D105}"/>
              </a:ext>
            </a:extLst>
          </p:cNvPr>
          <p:cNvSpPr/>
          <p:nvPr/>
        </p:nvSpPr>
        <p:spPr>
          <a:xfrm>
            <a:off x="514349" y="4767391"/>
            <a:ext cx="11352758" cy="4158143"/>
          </a:xfrm>
          <a:prstGeom prst="roundRect">
            <a:avLst>
              <a:gd name="adj" fmla="val 15538"/>
            </a:avLst>
          </a:prstGeom>
          <a:gradFill flip="none" rotWithShape="1">
            <a:gsLst>
              <a:gs pos="0">
                <a:srgbClr val="FF2D2D">
                  <a:lumMod val="98000"/>
                </a:srgbClr>
              </a:gs>
              <a:gs pos="46000">
                <a:srgbClr val="FFB8D0"/>
              </a:gs>
              <a:gs pos="100000">
                <a:srgbClr val="947BD3"/>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2" name="Rounded Rectangle 2">
            <a:extLst>
              <a:ext uri="{FF2B5EF4-FFF2-40B4-BE49-F238E27FC236}">
                <a16:creationId xmlns:a16="http://schemas.microsoft.com/office/drawing/2014/main" id="{1F6BFF06-1654-7A21-730C-B30C2F650F18}"/>
              </a:ext>
            </a:extLst>
          </p:cNvPr>
          <p:cNvSpPr/>
          <p:nvPr/>
        </p:nvSpPr>
        <p:spPr>
          <a:xfrm>
            <a:off x="-4976607" y="2715331"/>
            <a:ext cx="5280050" cy="821619"/>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3600" dirty="0">
                <a:latin typeface="Merienda Medium" pitchFamily="2" charset="0"/>
              </a:rPr>
              <a:t>Kết Quả Yêu Cầu</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699362" y="3553004"/>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7" name="Rounded Rectangle 7">
            <a:extLst>
              <a:ext uri="{FF2B5EF4-FFF2-40B4-BE49-F238E27FC236}">
                <a16:creationId xmlns:a16="http://schemas.microsoft.com/office/drawing/2014/main" id="{F1F0FF37-3804-85DE-96DE-8C621566D190}"/>
              </a:ext>
            </a:extLst>
          </p:cNvPr>
          <p:cNvSpPr/>
          <p:nvPr/>
        </p:nvSpPr>
        <p:spPr>
          <a:xfrm>
            <a:off x="155845" y="64505"/>
            <a:ext cx="2690594" cy="473532"/>
          </a:xfrm>
          <a:prstGeom prst="roundRect">
            <a:avLst>
              <a:gd name="adj" fmla="val 5000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NỘI </a:t>
            </a:r>
            <a:r>
              <a:rPr lang="vi-VN" sz="1600">
                <a:latin typeface="Merienda Medium" pitchFamily="2" charset="0"/>
              </a:rPr>
              <a:t>DUNG THỰC HIỆN</a:t>
            </a:r>
            <a:endParaRPr lang="vi-VN" sz="1600" dirty="0">
              <a:latin typeface="Merienda Medium" pitchFamily="2" charset="0"/>
            </a:endParaRP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1 : Sử dụng DES </a:t>
            </a:r>
          </a:p>
        </p:txBody>
      </p:sp>
      <p:sp>
        <p:nvSpPr>
          <p:cNvPr id="5" name="TextBox 18">
            <a:extLst>
              <a:ext uri="{FF2B5EF4-FFF2-40B4-BE49-F238E27FC236}">
                <a16:creationId xmlns:a16="http://schemas.microsoft.com/office/drawing/2014/main" id="{DF269AFB-4239-7900-0E27-0776527DA983}"/>
              </a:ext>
            </a:extLst>
          </p:cNvPr>
          <p:cNvSpPr txBox="1"/>
          <p:nvPr/>
        </p:nvSpPr>
        <p:spPr>
          <a:xfrm>
            <a:off x="838199" y="4982489"/>
            <a:ext cx="11028908" cy="1729512"/>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Thuật toán DES (</a:t>
            </a:r>
            <a:r>
              <a:rPr lang="vi-VN" sz="2000" kern="100" dirty="0" err="1">
                <a:effectLst/>
                <a:latin typeface="Merienda" pitchFamily="2" charset="0"/>
                <a:ea typeface="Calibri" panose="020F0502020204030204" pitchFamily="34" charset="0"/>
                <a:cs typeface="Times New Roman" panose="02020603050405020304" pitchFamily="18" charset="0"/>
              </a:rPr>
              <a:t>Data</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Encryption</a:t>
            </a:r>
            <a:r>
              <a:rPr lang="vi-VN" sz="2000" kern="100" dirty="0">
                <a:effectLst/>
                <a:latin typeface="Merienda" pitchFamily="2" charset="0"/>
                <a:ea typeface="Calibri" panose="020F0502020204030204" pitchFamily="34" charset="0"/>
                <a:cs typeface="Times New Roman" panose="02020603050405020304" pitchFamily="18" charset="0"/>
              </a:rPr>
              <a:t> Standard) là một thuật toán mã hóa khối đối xứng được phát triển bởi IBM vào đầu những năm 1970. Thuật toán này mã hóa dữ liệu theo khối có kích thước 64 </a:t>
            </a:r>
            <a:r>
              <a:rPr lang="vi-VN" sz="2000" kern="100" dirty="0" err="1">
                <a:effectLst/>
                <a:latin typeface="Merienda" pitchFamily="2" charset="0"/>
                <a:ea typeface="Calibri" panose="020F0502020204030204" pitchFamily="34" charset="0"/>
                <a:cs typeface="Times New Roman" panose="02020603050405020304" pitchFamily="18" charset="0"/>
              </a:rPr>
              <a:t>bit</a:t>
            </a:r>
            <a:r>
              <a:rPr lang="vi-VN" sz="2000" kern="100" dirty="0">
                <a:effectLst/>
                <a:latin typeface="Merienda" pitchFamily="2" charset="0"/>
                <a:ea typeface="Calibri" panose="020F0502020204030204" pitchFamily="34" charset="0"/>
                <a:cs typeface="Times New Roman" panose="02020603050405020304" pitchFamily="18" charset="0"/>
              </a:rPr>
              <a:t>, tức là 64 </a:t>
            </a:r>
            <a:r>
              <a:rPr lang="vi-VN" sz="2000" kern="100" dirty="0" err="1">
                <a:effectLst/>
                <a:latin typeface="Merienda" pitchFamily="2" charset="0"/>
                <a:ea typeface="Calibri" panose="020F0502020204030204" pitchFamily="34" charset="0"/>
                <a:cs typeface="Times New Roman" panose="02020603050405020304" pitchFamily="18" charset="0"/>
              </a:rPr>
              <a:t>bit</a:t>
            </a:r>
            <a:r>
              <a:rPr lang="vi-VN" sz="2000" kern="100" dirty="0">
                <a:effectLst/>
                <a:latin typeface="Merienda" pitchFamily="2" charset="0"/>
                <a:ea typeface="Calibri" panose="020F0502020204030204" pitchFamily="34" charset="0"/>
                <a:cs typeface="Times New Roman" panose="02020603050405020304" pitchFamily="18" charset="0"/>
              </a:rPr>
              <a:t> văn bản gốc được đưa vào DES và tạo ra 64 </a:t>
            </a:r>
            <a:r>
              <a:rPr lang="vi-VN" sz="2000" kern="100" dirty="0" err="1">
                <a:effectLst/>
                <a:latin typeface="Merienda" pitchFamily="2" charset="0"/>
                <a:ea typeface="Calibri" panose="020F0502020204030204" pitchFamily="34" charset="0"/>
                <a:cs typeface="Times New Roman" panose="02020603050405020304" pitchFamily="18" charset="0"/>
              </a:rPr>
              <a:t>bit</a:t>
            </a:r>
            <a:r>
              <a:rPr lang="vi-VN" sz="2000" kern="100" dirty="0">
                <a:effectLst/>
                <a:latin typeface="Merienda" pitchFamily="2" charset="0"/>
                <a:ea typeface="Calibri" panose="020F0502020204030204" pitchFamily="34" charset="0"/>
                <a:cs typeface="Times New Roman" panose="02020603050405020304" pitchFamily="18" charset="0"/>
              </a:rPr>
              <a:t> văn bản mã hóa. Cùng một thuật toán và khóa được sử dụng để mã hóa và giải mã, với một số khác biệt nhỏ.</a:t>
            </a:r>
          </a:p>
        </p:txBody>
      </p:sp>
      <p:pic>
        <p:nvPicPr>
          <p:cNvPr id="8" name="Hình ảnh 7" descr="Ảnh có chứa bản phác thảo, tác phẩm nghệ thuật&#10;&#10;Mô tả được tạo tự động">
            <a:extLst>
              <a:ext uri="{FF2B5EF4-FFF2-40B4-BE49-F238E27FC236}">
                <a16:creationId xmlns:a16="http://schemas.microsoft.com/office/drawing/2014/main" id="{132B06C5-C465-5CDD-39EE-AB0B48C8E06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297" r="20616"/>
          <a:stretch/>
        </p:blipFill>
        <p:spPr>
          <a:xfrm>
            <a:off x="18760456" y="1703485"/>
            <a:ext cx="4231556" cy="2241443"/>
          </a:xfrm>
          <a:prstGeom prst="rect">
            <a:avLst/>
          </a:prstGeom>
        </p:spPr>
      </p:pic>
      <p:pic>
        <p:nvPicPr>
          <p:cNvPr id="23" name="Đồ họa 22" descr="Online meeting outline">
            <a:extLst>
              <a:ext uri="{FF2B5EF4-FFF2-40B4-BE49-F238E27FC236}">
                <a16:creationId xmlns:a16="http://schemas.microsoft.com/office/drawing/2014/main" id="{78F15FD0-03EC-18F7-E679-913BB74396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00878" y="4176301"/>
            <a:ext cx="2561642" cy="2561642"/>
          </a:xfrm>
          <a:prstGeom prst="rect">
            <a:avLst/>
          </a:prstGeom>
        </p:spPr>
      </p:pic>
      <p:pic>
        <p:nvPicPr>
          <p:cNvPr id="25" name="Đồ họa 24" descr="Online Network with solid fill">
            <a:extLst>
              <a:ext uri="{FF2B5EF4-FFF2-40B4-BE49-F238E27FC236}">
                <a16:creationId xmlns:a16="http://schemas.microsoft.com/office/drawing/2014/main" id="{1D40B994-3348-6AB4-EC21-5F97E6CCFE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135620" y="4286339"/>
            <a:ext cx="2341565" cy="2341565"/>
          </a:xfrm>
          <a:prstGeom prst="rect">
            <a:avLst/>
          </a:prstGeom>
        </p:spPr>
      </p:pic>
      <p:sp>
        <p:nvSpPr>
          <p:cNvPr id="6" name="Rounded Rectangle 8">
            <a:extLst>
              <a:ext uri="{FF2B5EF4-FFF2-40B4-BE49-F238E27FC236}">
                <a16:creationId xmlns:a16="http://schemas.microsoft.com/office/drawing/2014/main" id="{DDF053CC-4243-C87F-E522-BDFDEEF26204}"/>
              </a:ext>
            </a:extLst>
          </p:cNvPr>
          <p:cNvSpPr/>
          <p:nvPr/>
        </p:nvSpPr>
        <p:spPr>
          <a:xfrm>
            <a:off x="0" y="7819788"/>
            <a:ext cx="6101414" cy="6780479"/>
          </a:xfrm>
          <a:prstGeom prst="roundRect">
            <a:avLst>
              <a:gd name="adj" fmla="val 15538"/>
            </a:avLst>
          </a:prstGeom>
          <a:gradFill flip="none" rotWithShape="1">
            <a:gsLst>
              <a:gs pos="0">
                <a:srgbClr val="FEE5E1">
                  <a:alpha val="40000"/>
                </a:srgbClr>
              </a:gs>
              <a:gs pos="46000">
                <a:srgbClr val="FFB8D0">
                  <a:alpha val="40000"/>
                </a:srgbClr>
              </a:gs>
              <a:gs pos="100000">
                <a:srgbClr val="28EEB0">
                  <a:alpha val="40000"/>
                </a:srgb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9" name="Rounded Rectangle 7">
            <a:extLst>
              <a:ext uri="{FF2B5EF4-FFF2-40B4-BE49-F238E27FC236}">
                <a16:creationId xmlns:a16="http://schemas.microsoft.com/office/drawing/2014/main" id="{1751DD44-902C-A273-CDCF-AF2F6691F2BE}"/>
              </a:ext>
            </a:extLst>
          </p:cNvPr>
          <p:cNvSpPr/>
          <p:nvPr/>
        </p:nvSpPr>
        <p:spPr>
          <a:xfrm>
            <a:off x="380999" y="8766496"/>
            <a:ext cx="4557814" cy="2555253"/>
          </a:xfrm>
          <a:prstGeom prst="roundRect">
            <a:avLst>
              <a:gd name="adj" fmla="val 7786"/>
            </a:avLst>
          </a:prstGeom>
          <a:gradFill>
            <a:gsLst>
              <a:gs pos="0">
                <a:srgbClr val="FFFF66"/>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3">
            <a:extLst>
              <a:ext uri="{FF2B5EF4-FFF2-40B4-BE49-F238E27FC236}">
                <a16:creationId xmlns:a16="http://schemas.microsoft.com/office/drawing/2014/main" id="{5894B24C-48AD-2D5F-4C7B-CB2191704AF8}"/>
              </a:ext>
            </a:extLst>
          </p:cNvPr>
          <p:cNvSpPr txBox="1"/>
          <p:nvPr/>
        </p:nvSpPr>
        <p:spPr>
          <a:xfrm>
            <a:off x="652495" y="9937704"/>
            <a:ext cx="3975101" cy="2163669"/>
          </a:xfrm>
          <a:prstGeom prst="rect">
            <a:avLst/>
          </a:prstGeom>
          <a:noFill/>
        </p:spPr>
        <p:txBody>
          <a:bodyPr wrap="square" rtlCol="0">
            <a:spAutoFit/>
          </a:bodyPr>
          <a:lstStyle/>
          <a:p>
            <a:pPr>
              <a:lnSpc>
                <a:spcPct val="107000"/>
              </a:lnSpc>
              <a:spcAft>
                <a:spcPts val="800"/>
              </a:spcAft>
            </a:pPr>
            <a:r>
              <a:rPr lang="vi-VN" sz="1800" kern="100" dirty="0">
                <a:effectLst/>
                <a:latin typeface="Merienda Light" pitchFamily="2" charset="0"/>
                <a:ea typeface="Calibri" panose="020F0502020204030204" pitchFamily="34" charset="0"/>
                <a:cs typeface="Times New Roman" panose="02020603050405020304" pitchFamily="18" charset="0"/>
              </a:rPr>
              <a:t>Ưu điểm :</a:t>
            </a: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mã</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nhanh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do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kích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thước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tương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đối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ngắn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xử</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lý</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nhanh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Tiện</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lợi, phương pháp nhanh hơn 3DES và AES.</a:t>
            </a:r>
          </a:p>
        </p:txBody>
      </p:sp>
      <p:sp>
        <p:nvSpPr>
          <p:cNvPr id="21" name="Rounded Rectangle 7">
            <a:extLst>
              <a:ext uri="{FF2B5EF4-FFF2-40B4-BE49-F238E27FC236}">
                <a16:creationId xmlns:a16="http://schemas.microsoft.com/office/drawing/2014/main" id="{58104364-6A69-749E-ED68-164A1CD163F4}"/>
              </a:ext>
            </a:extLst>
          </p:cNvPr>
          <p:cNvSpPr/>
          <p:nvPr/>
        </p:nvSpPr>
        <p:spPr>
          <a:xfrm>
            <a:off x="5152614" y="8766497"/>
            <a:ext cx="6801262" cy="2622653"/>
          </a:xfrm>
          <a:prstGeom prst="roundRect">
            <a:avLst>
              <a:gd name="adj" fmla="val 7786"/>
            </a:avLst>
          </a:prstGeom>
          <a:gradFill flip="none" rotWithShape="1">
            <a:gsLst>
              <a:gs pos="0">
                <a:srgbClr val="FF7D7D"/>
              </a:gs>
              <a:gs pos="41000">
                <a:srgbClr val="FFFF66"/>
              </a:gs>
              <a:gs pos="100000">
                <a:srgbClr val="947BD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13">
            <a:extLst>
              <a:ext uri="{FF2B5EF4-FFF2-40B4-BE49-F238E27FC236}">
                <a16:creationId xmlns:a16="http://schemas.microsoft.com/office/drawing/2014/main" id="{4BCD0836-FEC6-9100-C6E9-6449C69C48D4}"/>
              </a:ext>
            </a:extLst>
          </p:cNvPr>
          <p:cNvSpPr txBox="1"/>
          <p:nvPr/>
        </p:nvSpPr>
        <p:spPr>
          <a:xfrm>
            <a:off x="4841397" y="10323631"/>
            <a:ext cx="7025710" cy="2557367"/>
          </a:xfrm>
          <a:prstGeom prst="rect">
            <a:avLst/>
          </a:prstGeom>
          <a:noFill/>
        </p:spPr>
        <p:txBody>
          <a:bodyPr wrap="square" rtlCol="0">
            <a:spAutoFit/>
          </a:bodyPr>
          <a:lstStyle/>
          <a:p>
            <a:pPr algn="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Nhược điểm :</a:t>
            </a:r>
            <a:endParaRPr lang="vi-VN" sz="1800" kern="100" dirty="0">
              <a:effectLst/>
              <a:latin typeface="Merienda Light" pitchFamily="2"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SzPts val="1000"/>
              <a:buFont typeface="Symbol" panose="05050102010706020507" pitchFamily="18" charset="2"/>
              <a:buChar char=""/>
              <a:tabLst>
                <a:tab pos="457200" algn="l"/>
              </a:tabLs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Một trong những nhược điểm chính của thuật toán DES là độ dài khóa ngắn chỉ 56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bit</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Điều này khiến nó không còn an toàn cho các ứng dụng hiện đại do khả năng bị tấn công bằng cách dò tìm khóa. Ngoài ra, thuật toán DES cũng có thể bị tấn công bằng các phương pháp phân tích tiên tiến hơn so với phân tích thống kê mà nó được thiết kế để chống lại.</a:t>
            </a:r>
          </a:p>
        </p:txBody>
      </p:sp>
      <p:sp>
        <p:nvSpPr>
          <p:cNvPr id="2" name="Rounded Rectangle 7">
            <a:extLst>
              <a:ext uri="{FF2B5EF4-FFF2-40B4-BE49-F238E27FC236}">
                <a16:creationId xmlns:a16="http://schemas.microsoft.com/office/drawing/2014/main" id="{BF6367BF-E5D7-CF39-4A34-CDD5B6034907}"/>
              </a:ext>
            </a:extLst>
          </p:cNvPr>
          <p:cNvSpPr/>
          <p:nvPr/>
        </p:nvSpPr>
        <p:spPr>
          <a:xfrm>
            <a:off x="-12557088" y="0"/>
            <a:ext cx="12442289" cy="6858000"/>
          </a:xfrm>
          <a:prstGeom prst="roundRect">
            <a:avLst>
              <a:gd name="adj" fmla="val 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8000" dirty="0">
                <a:latin typeface="Merienda Medium" pitchFamily="2" charset="0"/>
              </a:rPr>
              <a:t>NỘI DUNG THỰC HIỆN</a:t>
            </a:r>
          </a:p>
        </p:txBody>
      </p:sp>
    </p:spTree>
    <p:extLst>
      <p:ext uri="{BB962C8B-B14F-4D97-AF65-F5344CB8AC3E}">
        <p14:creationId xmlns:p14="http://schemas.microsoft.com/office/powerpoint/2010/main" val="3328609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pic>
        <p:nvPicPr>
          <p:cNvPr id="6" name="Picture 10" descr="ECDSA vs RSA: Everything You Need to Know">
            <a:extLst>
              <a:ext uri="{FF2B5EF4-FFF2-40B4-BE49-F238E27FC236}">
                <a16:creationId xmlns:a16="http://schemas.microsoft.com/office/drawing/2014/main" id="{111C6874-38FE-B087-1803-EC49AAC04C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62482" y="1427828"/>
            <a:ext cx="6311415" cy="3113468"/>
          </a:xfrm>
          <a:custGeom>
            <a:avLst/>
            <a:gdLst>
              <a:gd name="connsiteX0" fmla="*/ 0 w 6311415"/>
              <a:gd name="connsiteY0" fmla="*/ 0 h 3113468"/>
              <a:gd name="connsiteX1" fmla="*/ 5859186 w 6311415"/>
              <a:gd name="connsiteY1" fmla="*/ 0 h 3113468"/>
              <a:gd name="connsiteX2" fmla="*/ 5896165 w 6311415"/>
              <a:gd name="connsiteY2" fmla="*/ 3728 h 3113468"/>
              <a:gd name="connsiteX3" fmla="*/ 6311415 w 6311415"/>
              <a:gd name="connsiteY3" fmla="*/ 513223 h 3113468"/>
              <a:gd name="connsiteX4" fmla="*/ 6311415 w 6311415"/>
              <a:gd name="connsiteY4" fmla="*/ 2593407 h 3113468"/>
              <a:gd name="connsiteX5" fmla="*/ 5791354 w 6311415"/>
              <a:gd name="connsiteY5" fmla="*/ 3113468 h 3113468"/>
              <a:gd name="connsiteX6" fmla="*/ 0 w 6311415"/>
              <a:gd name="connsiteY6" fmla="*/ 3113468 h 31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415" h="3113468">
                <a:moveTo>
                  <a:pt x="0" y="0"/>
                </a:moveTo>
                <a:lnTo>
                  <a:pt x="5859186" y="0"/>
                </a:lnTo>
                <a:lnTo>
                  <a:pt x="5896165" y="3728"/>
                </a:lnTo>
                <a:cubicBezTo>
                  <a:pt x="6133148" y="52222"/>
                  <a:pt x="6311415" y="261904"/>
                  <a:pt x="6311415" y="513223"/>
                </a:cubicBezTo>
                <a:lnTo>
                  <a:pt x="6311415" y="2593407"/>
                </a:lnTo>
                <a:cubicBezTo>
                  <a:pt x="6311415" y="2880629"/>
                  <a:pt x="6078576" y="3113468"/>
                  <a:pt x="5791354" y="3113468"/>
                </a:cubicBezTo>
                <a:lnTo>
                  <a:pt x="0" y="3113468"/>
                </a:lnTo>
                <a:close/>
              </a:path>
            </a:pathLst>
          </a:custGeom>
          <a:noFill/>
          <a:ln>
            <a:noFill/>
          </a:ln>
        </p:spPr>
      </p:pic>
      <p:sp>
        <p:nvSpPr>
          <p:cNvPr id="16" name="Rounded Rectangle 7">
            <a:extLst>
              <a:ext uri="{FF2B5EF4-FFF2-40B4-BE49-F238E27FC236}">
                <a16:creationId xmlns:a16="http://schemas.microsoft.com/office/drawing/2014/main" id="{5E094B58-F958-C1E2-4ED5-A04E5B2753EC}"/>
              </a:ext>
            </a:extLst>
          </p:cNvPr>
          <p:cNvSpPr/>
          <p:nvPr/>
        </p:nvSpPr>
        <p:spPr>
          <a:xfrm>
            <a:off x="380999" y="4169681"/>
            <a:ext cx="4557814" cy="2555253"/>
          </a:xfrm>
          <a:prstGeom prst="roundRect">
            <a:avLst>
              <a:gd name="adj" fmla="val 7786"/>
            </a:avLst>
          </a:prstGeom>
          <a:gradFill>
            <a:gsLst>
              <a:gs pos="0">
                <a:srgbClr val="FFFF66"/>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ounded Rectangle 2">
            <a:extLst>
              <a:ext uri="{FF2B5EF4-FFF2-40B4-BE49-F238E27FC236}">
                <a16:creationId xmlns:a16="http://schemas.microsoft.com/office/drawing/2014/main" id="{A92915F8-CC2B-268F-9CC8-91D5E8EE11D8}"/>
              </a:ext>
            </a:extLst>
          </p:cNvPr>
          <p:cNvSpPr/>
          <p:nvPr/>
        </p:nvSpPr>
        <p:spPr>
          <a:xfrm rot="16200000">
            <a:off x="3571713" y="-3334856"/>
            <a:ext cx="924422" cy="8768723"/>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ounded Rectangle 8">
            <a:extLst>
              <a:ext uri="{FF2B5EF4-FFF2-40B4-BE49-F238E27FC236}">
                <a16:creationId xmlns:a16="http://schemas.microsoft.com/office/drawing/2014/main" id="{D9C950D5-5A07-CE1E-0EDE-131BB663D105}"/>
              </a:ext>
            </a:extLst>
          </p:cNvPr>
          <p:cNvSpPr/>
          <p:nvPr/>
        </p:nvSpPr>
        <p:spPr>
          <a:xfrm>
            <a:off x="8814914" y="8277506"/>
            <a:ext cx="11352758" cy="4158143"/>
          </a:xfrm>
          <a:prstGeom prst="roundRect">
            <a:avLst>
              <a:gd name="adj" fmla="val 15538"/>
            </a:avLst>
          </a:prstGeom>
          <a:gradFill flip="none" rotWithShape="1">
            <a:gsLst>
              <a:gs pos="0">
                <a:srgbClr val="FF2D2D">
                  <a:lumMod val="98000"/>
                </a:srgbClr>
              </a:gs>
              <a:gs pos="46000">
                <a:srgbClr val="FFB8D0"/>
              </a:gs>
              <a:gs pos="100000">
                <a:srgbClr val="947BD3"/>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2" name="Rounded Rectangle 2">
            <a:extLst>
              <a:ext uri="{FF2B5EF4-FFF2-40B4-BE49-F238E27FC236}">
                <a16:creationId xmlns:a16="http://schemas.microsoft.com/office/drawing/2014/main" id="{1F6BFF06-1654-7A21-730C-B30C2F650F18}"/>
              </a:ext>
            </a:extLst>
          </p:cNvPr>
          <p:cNvSpPr/>
          <p:nvPr/>
        </p:nvSpPr>
        <p:spPr>
          <a:xfrm>
            <a:off x="-4976607" y="2715331"/>
            <a:ext cx="5280050" cy="821619"/>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3600" dirty="0">
                <a:latin typeface="Merienda Medium" pitchFamily="2" charset="0"/>
              </a:rPr>
              <a:t>Kết Quả Yêu Cầu</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699362" y="3553004"/>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7" name="Rounded Rectangle 7">
            <a:extLst>
              <a:ext uri="{FF2B5EF4-FFF2-40B4-BE49-F238E27FC236}">
                <a16:creationId xmlns:a16="http://schemas.microsoft.com/office/drawing/2014/main" id="{F1F0FF37-3804-85DE-96DE-8C621566D190}"/>
              </a:ext>
            </a:extLst>
          </p:cNvPr>
          <p:cNvSpPr/>
          <p:nvPr/>
        </p:nvSpPr>
        <p:spPr>
          <a:xfrm>
            <a:off x="155845" y="64505"/>
            <a:ext cx="2690594" cy="473532"/>
          </a:xfrm>
          <a:prstGeom prst="roundRect">
            <a:avLst>
              <a:gd name="adj" fmla="val 5000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NỘI </a:t>
            </a:r>
            <a:r>
              <a:rPr lang="vi-VN" sz="1600">
                <a:latin typeface="Merienda Medium" pitchFamily="2" charset="0"/>
              </a:rPr>
              <a:t>DUNG THỰC HIỆN</a:t>
            </a:r>
            <a:endParaRPr lang="vi-VN" sz="1600" dirty="0">
              <a:latin typeface="Merienda Medium" pitchFamily="2" charset="0"/>
            </a:endParaRP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1 : Sử dụng DES </a:t>
            </a:r>
          </a:p>
        </p:txBody>
      </p:sp>
      <p:sp>
        <p:nvSpPr>
          <p:cNvPr id="5" name="TextBox 18">
            <a:extLst>
              <a:ext uri="{FF2B5EF4-FFF2-40B4-BE49-F238E27FC236}">
                <a16:creationId xmlns:a16="http://schemas.microsoft.com/office/drawing/2014/main" id="{DF269AFB-4239-7900-0E27-0776527DA983}"/>
              </a:ext>
            </a:extLst>
          </p:cNvPr>
          <p:cNvSpPr txBox="1"/>
          <p:nvPr/>
        </p:nvSpPr>
        <p:spPr>
          <a:xfrm>
            <a:off x="838199" y="10356578"/>
            <a:ext cx="11028908" cy="1729512"/>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Thuật toán DES (</a:t>
            </a:r>
            <a:r>
              <a:rPr lang="vi-VN" sz="2000" kern="100" dirty="0" err="1">
                <a:effectLst/>
                <a:latin typeface="Merienda" pitchFamily="2" charset="0"/>
                <a:ea typeface="Calibri" panose="020F0502020204030204" pitchFamily="34" charset="0"/>
                <a:cs typeface="Times New Roman" panose="02020603050405020304" pitchFamily="18" charset="0"/>
              </a:rPr>
              <a:t>Data</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Encryption</a:t>
            </a:r>
            <a:r>
              <a:rPr lang="vi-VN" sz="2000" kern="100" dirty="0">
                <a:effectLst/>
                <a:latin typeface="Merienda" pitchFamily="2" charset="0"/>
                <a:ea typeface="Calibri" panose="020F0502020204030204" pitchFamily="34" charset="0"/>
                <a:cs typeface="Times New Roman" panose="02020603050405020304" pitchFamily="18" charset="0"/>
              </a:rPr>
              <a:t> Standard) là một thuật toán mã hóa khối đối xứng được phát triển bởi IBM vào đầu những năm 1970. Thuật toán này mã hóa dữ liệu theo khối có kích thước 64 </a:t>
            </a:r>
            <a:r>
              <a:rPr lang="vi-VN" sz="2000" kern="100" dirty="0" err="1">
                <a:effectLst/>
                <a:latin typeface="Merienda" pitchFamily="2" charset="0"/>
                <a:ea typeface="Calibri" panose="020F0502020204030204" pitchFamily="34" charset="0"/>
                <a:cs typeface="Times New Roman" panose="02020603050405020304" pitchFamily="18" charset="0"/>
              </a:rPr>
              <a:t>bit</a:t>
            </a:r>
            <a:r>
              <a:rPr lang="vi-VN" sz="2000" kern="100" dirty="0">
                <a:effectLst/>
                <a:latin typeface="Merienda" pitchFamily="2" charset="0"/>
                <a:ea typeface="Calibri" panose="020F0502020204030204" pitchFamily="34" charset="0"/>
                <a:cs typeface="Times New Roman" panose="02020603050405020304" pitchFamily="18" charset="0"/>
              </a:rPr>
              <a:t>, tức là 64 </a:t>
            </a:r>
            <a:r>
              <a:rPr lang="vi-VN" sz="2000" kern="100" dirty="0" err="1">
                <a:effectLst/>
                <a:latin typeface="Merienda" pitchFamily="2" charset="0"/>
                <a:ea typeface="Calibri" panose="020F0502020204030204" pitchFamily="34" charset="0"/>
                <a:cs typeface="Times New Roman" panose="02020603050405020304" pitchFamily="18" charset="0"/>
              </a:rPr>
              <a:t>bit</a:t>
            </a:r>
            <a:r>
              <a:rPr lang="vi-VN" sz="2000" kern="100" dirty="0">
                <a:effectLst/>
                <a:latin typeface="Merienda" pitchFamily="2" charset="0"/>
                <a:ea typeface="Calibri" panose="020F0502020204030204" pitchFamily="34" charset="0"/>
                <a:cs typeface="Times New Roman" panose="02020603050405020304" pitchFamily="18" charset="0"/>
              </a:rPr>
              <a:t> văn bản gốc được đưa vào DES và tạo ra 64 </a:t>
            </a:r>
            <a:r>
              <a:rPr lang="vi-VN" sz="2000" kern="100" dirty="0" err="1">
                <a:effectLst/>
                <a:latin typeface="Merienda" pitchFamily="2" charset="0"/>
                <a:ea typeface="Calibri" panose="020F0502020204030204" pitchFamily="34" charset="0"/>
                <a:cs typeface="Times New Roman" panose="02020603050405020304" pitchFamily="18" charset="0"/>
              </a:rPr>
              <a:t>bit</a:t>
            </a:r>
            <a:r>
              <a:rPr lang="vi-VN" sz="2000" kern="100" dirty="0">
                <a:effectLst/>
                <a:latin typeface="Merienda" pitchFamily="2" charset="0"/>
                <a:ea typeface="Calibri" panose="020F0502020204030204" pitchFamily="34" charset="0"/>
                <a:cs typeface="Times New Roman" panose="02020603050405020304" pitchFamily="18" charset="0"/>
              </a:rPr>
              <a:t> văn bản mã hóa. Cùng một thuật toán và khóa được sử dụng để mã hóa và giải mã, với một số khác biệt nhỏ.</a:t>
            </a:r>
          </a:p>
        </p:txBody>
      </p:sp>
      <p:sp>
        <p:nvSpPr>
          <p:cNvPr id="2" name="Rounded Rectangle 7">
            <a:extLst>
              <a:ext uri="{FF2B5EF4-FFF2-40B4-BE49-F238E27FC236}">
                <a16:creationId xmlns:a16="http://schemas.microsoft.com/office/drawing/2014/main" id="{BF6367BF-E5D7-CF39-4A34-CDD5B6034907}"/>
              </a:ext>
            </a:extLst>
          </p:cNvPr>
          <p:cNvSpPr/>
          <p:nvPr/>
        </p:nvSpPr>
        <p:spPr>
          <a:xfrm>
            <a:off x="-12557088" y="7824"/>
            <a:ext cx="12442289" cy="6850176"/>
          </a:xfrm>
          <a:prstGeom prst="roundRect">
            <a:avLst>
              <a:gd name="adj" fmla="val 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8000" dirty="0">
                <a:latin typeface="Merienda Medium" pitchFamily="2" charset="0"/>
              </a:rPr>
              <a:t>NỘI DUNG THỰC HIỆN</a:t>
            </a:r>
          </a:p>
        </p:txBody>
      </p:sp>
      <p:pic>
        <p:nvPicPr>
          <p:cNvPr id="7" name="Picture 5" descr="How Does DES Encryption Work in Cryptography? - InfoSec Insights">
            <a:extLst>
              <a:ext uri="{FF2B5EF4-FFF2-40B4-BE49-F238E27FC236}">
                <a16:creationId xmlns:a16="http://schemas.microsoft.com/office/drawing/2014/main" id="{F1327185-A381-070A-A8F1-FD928BC09D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0714" y="1511717"/>
            <a:ext cx="7873447" cy="2632716"/>
          </a:xfrm>
          <a:prstGeom prst="rect">
            <a:avLst/>
          </a:prstGeom>
          <a:noFill/>
          <a:ln>
            <a:noFill/>
          </a:ln>
        </p:spPr>
      </p:pic>
      <p:sp>
        <p:nvSpPr>
          <p:cNvPr id="21" name="Rounded Rectangle 13">
            <a:extLst>
              <a:ext uri="{FF2B5EF4-FFF2-40B4-BE49-F238E27FC236}">
                <a16:creationId xmlns:a16="http://schemas.microsoft.com/office/drawing/2014/main" id="{540B2196-C6E4-9774-0A68-B61D0F8AA8D7}"/>
              </a:ext>
            </a:extLst>
          </p:cNvPr>
          <p:cNvSpPr/>
          <p:nvPr/>
        </p:nvSpPr>
        <p:spPr>
          <a:xfrm>
            <a:off x="-6517568" y="1244466"/>
            <a:ext cx="6080361" cy="3165899"/>
          </a:xfrm>
          <a:prstGeom prst="roundRect">
            <a:avLst/>
          </a:prstGeom>
          <a:gradFill>
            <a:gsLst>
              <a:gs pos="0">
                <a:srgbClr val="FF2D2D"/>
              </a:gs>
              <a:gs pos="46000">
                <a:srgbClr val="FCB1A6"/>
              </a:gs>
              <a:gs pos="100000">
                <a:srgbClr val="7030A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ộp Văn bản 3">
            <a:extLst>
              <a:ext uri="{FF2B5EF4-FFF2-40B4-BE49-F238E27FC236}">
                <a16:creationId xmlns:a16="http://schemas.microsoft.com/office/drawing/2014/main" id="{CDBCF120-7AF7-50FB-70E7-991BBE042125}"/>
              </a:ext>
            </a:extLst>
          </p:cNvPr>
          <p:cNvSpPr txBox="1"/>
          <p:nvPr/>
        </p:nvSpPr>
        <p:spPr>
          <a:xfrm>
            <a:off x="594800" y="4328719"/>
            <a:ext cx="3975101" cy="2163669"/>
          </a:xfrm>
          <a:prstGeom prst="rect">
            <a:avLst/>
          </a:prstGeom>
          <a:noFill/>
        </p:spPr>
        <p:txBody>
          <a:bodyPr wrap="square" rtlCol="0">
            <a:spAutoFit/>
          </a:bodyPr>
          <a:lstStyle/>
          <a:p>
            <a:pPr>
              <a:lnSpc>
                <a:spcPct val="107000"/>
              </a:lnSpc>
              <a:spcAft>
                <a:spcPts val="800"/>
              </a:spcAft>
            </a:pPr>
            <a:r>
              <a:rPr lang="vi-VN" sz="1800" kern="100" dirty="0">
                <a:effectLst/>
                <a:latin typeface="Merienda Light" pitchFamily="2" charset="0"/>
                <a:ea typeface="Calibri" panose="020F0502020204030204" pitchFamily="34" charset="0"/>
                <a:cs typeface="Times New Roman" panose="02020603050405020304" pitchFamily="18" charset="0"/>
              </a:rPr>
              <a:t>Ưu điểm :</a:t>
            </a: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mã</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nhanh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do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kích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thước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tương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đối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ngắn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xử</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lý</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nhanh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Tiện</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lợi, phương pháp nhanh hơn 3DES và AES.</a:t>
            </a:r>
          </a:p>
        </p:txBody>
      </p:sp>
      <p:sp>
        <p:nvSpPr>
          <p:cNvPr id="18" name="Rounded Rectangle 7">
            <a:extLst>
              <a:ext uri="{FF2B5EF4-FFF2-40B4-BE49-F238E27FC236}">
                <a16:creationId xmlns:a16="http://schemas.microsoft.com/office/drawing/2014/main" id="{8C80CDAC-BD99-28DE-253F-8B5CC6730FB7}"/>
              </a:ext>
            </a:extLst>
          </p:cNvPr>
          <p:cNvSpPr/>
          <p:nvPr/>
        </p:nvSpPr>
        <p:spPr>
          <a:xfrm>
            <a:off x="5152614" y="4104395"/>
            <a:ext cx="6801262" cy="2622653"/>
          </a:xfrm>
          <a:prstGeom prst="roundRect">
            <a:avLst>
              <a:gd name="adj" fmla="val 7786"/>
            </a:avLst>
          </a:prstGeom>
          <a:gradFill flip="none" rotWithShape="1">
            <a:gsLst>
              <a:gs pos="0">
                <a:srgbClr val="FF7D7D"/>
              </a:gs>
              <a:gs pos="41000">
                <a:srgbClr val="FFFF66"/>
              </a:gs>
              <a:gs pos="100000">
                <a:srgbClr val="947BD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ộp Văn bản 13">
            <a:extLst>
              <a:ext uri="{FF2B5EF4-FFF2-40B4-BE49-F238E27FC236}">
                <a16:creationId xmlns:a16="http://schemas.microsoft.com/office/drawing/2014/main" id="{82C7E099-626F-F544-8D28-EF6B8A0FDD59}"/>
              </a:ext>
            </a:extLst>
          </p:cNvPr>
          <p:cNvSpPr txBox="1"/>
          <p:nvPr/>
        </p:nvSpPr>
        <p:spPr>
          <a:xfrm>
            <a:off x="4841397" y="4169681"/>
            <a:ext cx="7025710" cy="2557367"/>
          </a:xfrm>
          <a:prstGeom prst="rect">
            <a:avLst/>
          </a:prstGeom>
          <a:noFill/>
        </p:spPr>
        <p:txBody>
          <a:bodyPr wrap="square" rtlCol="0">
            <a:spAutoFit/>
          </a:bodyPr>
          <a:lstStyle/>
          <a:p>
            <a:pPr algn="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Nhược điểm :</a:t>
            </a:r>
            <a:endParaRPr lang="vi-VN" sz="1800" kern="100" dirty="0">
              <a:effectLst/>
              <a:latin typeface="Merienda Light" pitchFamily="2"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SzPts val="1000"/>
              <a:buFont typeface="Symbol" panose="05050102010706020507" pitchFamily="18" charset="2"/>
              <a:buChar char=""/>
              <a:tabLst>
                <a:tab pos="457200" algn="l"/>
              </a:tabLs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Một trong những nhược điểm chính của thuật toán DES là độ dài khóa ngắn chỉ 56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bit</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Điều này khiến nó không còn an toàn cho các ứng dụng hiện đại do khả năng bị tấn công bằng cách dò tìm khóa. Ngoài ra, thuật toán DES cũng có thể bị tấn công bằng các phương pháp phân tích tiên tiến hơn so với phân tích thống kê mà nó được thiết kế để chống lại.</a:t>
            </a:r>
          </a:p>
        </p:txBody>
      </p:sp>
    </p:spTree>
    <p:extLst>
      <p:ext uri="{BB962C8B-B14F-4D97-AF65-F5344CB8AC3E}">
        <p14:creationId xmlns:p14="http://schemas.microsoft.com/office/powerpoint/2010/main" val="32897675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F2D2D"/>
            </a:gs>
            <a:gs pos="55000">
              <a:srgbClr val="FCB1A6"/>
            </a:gs>
            <a:gs pos="0">
              <a:srgbClr val="7030A0"/>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A92915F8-CC2B-268F-9CC8-91D5E8EE11D8}"/>
              </a:ext>
            </a:extLst>
          </p:cNvPr>
          <p:cNvSpPr/>
          <p:nvPr/>
        </p:nvSpPr>
        <p:spPr>
          <a:xfrm rot="16200000">
            <a:off x="3571713" y="-3334856"/>
            <a:ext cx="924422" cy="8768723"/>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ounded Rectangle 8">
            <a:extLst>
              <a:ext uri="{FF2B5EF4-FFF2-40B4-BE49-F238E27FC236}">
                <a16:creationId xmlns:a16="http://schemas.microsoft.com/office/drawing/2014/main" id="{D9C950D5-5A07-CE1E-0EDE-131BB663D105}"/>
              </a:ext>
            </a:extLst>
          </p:cNvPr>
          <p:cNvSpPr/>
          <p:nvPr/>
        </p:nvSpPr>
        <p:spPr>
          <a:xfrm>
            <a:off x="6552631" y="2715331"/>
            <a:ext cx="7201469" cy="3996670"/>
          </a:xfrm>
          <a:prstGeom prst="roundRect">
            <a:avLst>
              <a:gd name="adj" fmla="val 15538"/>
            </a:avLst>
          </a:prstGeom>
          <a:gradFill flip="none" rotWithShape="1">
            <a:gsLst>
              <a:gs pos="0">
                <a:srgbClr val="FF2D2D">
                  <a:lumMod val="98000"/>
                </a:srgbClr>
              </a:gs>
              <a:gs pos="46000">
                <a:srgbClr val="FFB8D0"/>
              </a:gs>
              <a:gs pos="100000">
                <a:srgbClr val="947BD3"/>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4" name="Hình chữ nhật: Góc Tròn 13">
            <a:extLst>
              <a:ext uri="{FF2B5EF4-FFF2-40B4-BE49-F238E27FC236}">
                <a16:creationId xmlns:a16="http://schemas.microsoft.com/office/drawing/2014/main" id="{5C6FD719-FCC4-B95B-9340-E0398184505E}"/>
              </a:ext>
            </a:extLst>
          </p:cNvPr>
          <p:cNvSpPr/>
          <p:nvPr/>
        </p:nvSpPr>
        <p:spPr>
          <a:xfrm>
            <a:off x="-4726760" y="1857567"/>
            <a:ext cx="11146391" cy="3120306"/>
          </a:xfrm>
          <a:prstGeom prst="roundRect">
            <a:avLst/>
          </a:prstGeom>
          <a:gradFill>
            <a:gsLst>
              <a:gs pos="0">
                <a:srgbClr val="FF2D2D"/>
              </a:gs>
              <a:gs pos="46000">
                <a:srgbClr val="FCB1A6"/>
              </a:gs>
              <a:gs pos="100000">
                <a:srgbClr val="7030A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ounded Rectangle 2">
            <a:extLst>
              <a:ext uri="{FF2B5EF4-FFF2-40B4-BE49-F238E27FC236}">
                <a16:creationId xmlns:a16="http://schemas.microsoft.com/office/drawing/2014/main" id="{1F6BFF06-1654-7A21-730C-B30C2F650F18}"/>
              </a:ext>
            </a:extLst>
          </p:cNvPr>
          <p:cNvSpPr/>
          <p:nvPr/>
        </p:nvSpPr>
        <p:spPr>
          <a:xfrm>
            <a:off x="-4976607" y="2715331"/>
            <a:ext cx="5280050" cy="821619"/>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3600" dirty="0">
                <a:latin typeface="Merienda Medium" pitchFamily="2" charset="0"/>
              </a:rPr>
              <a:t>Kết Quả Yêu Cầu</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699362" y="3553004"/>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7" name="Rounded Rectangle 7">
            <a:extLst>
              <a:ext uri="{FF2B5EF4-FFF2-40B4-BE49-F238E27FC236}">
                <a16:creationId xmlns:a16="http://schemas.microsoft.com/office/drawing/2014/main" id="{F1F0FF37-3804-85DE-96DE-8C621566D190}"/>
              </a:ext>
            </a:extLst>
          </p:cNvPr>
          <p:cNvSpPr/>
          <p:nvPr/>
        </p:nvSpPr>
        <p:spPr>
          <a:xfrm>
            <a:off x="155845" y="64505"/>
            <a:ext cx="2690594" cy="473532"/>
          </a:xfrm>
          <a:prstGeom prst="roundRect">
            <a:avLst>
              <a:gd name="adj" fmla="val 5000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NỘI </a:t>
            </a:r>
            <a:r>
              <a:rPr lang="vi-VN" sz="1600">
                <a:latin typeface="Merienda Medium" pitchFamily="2" charset="0"/>
              </a:rPr>
              <a:t>DUNG THỰC HIỆN</a:t>
            </a:r>
            <a:endParaRPr lang="vi-VN" sz="1600" dirty="0">
              <a:latin typeface="Merienda Medium" pitchFamily="2" charset="0"/>
            </a:endParaRP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2 : Sử dụng RSA </a:t>
            </a:r>
          </a:p>
        </p:txBody>
      </p:sp>
      <p:sp>
        <p:nvSpPr>
          <p:cNvPr id="5" name="TextBox 18">
            <a:extLst>
              <a:ext uri="{FF2B5EF4-FFF2-40B4-BE49-F238E27FC236}">
                <a16:creationId xmlns:a16="http://schemas.microsoft.com/office/drawing/2014/main" id="{DF269AFB-4239-7900-0E27-0776527DA983}"/>
              </a:ext>
            </a:extLst>
          </p:cNvPr>
          <p:cNvSpPr txBox="1"/>
          <p:nvPr/>
        </p:nvSpPr>
        <p:spPr>
          <a:xfrm>
            <a:off x="6630187" y="3015033"/>
            <a:ext cx="5628640" cy="337611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RSA là một thuật toán mật mã hóa khóa công khai trong mật mã học. Đây là thuật toán đầu tiên phù hợp với việc tạo ra chữ ký điện tử đồng thời với việc mã hóa. Nó đánh dấu một sự tiến bộ vượt bậc của lĩnh vực mật mã học trong việc sử dụng khóa công cộng . RSA đang được sử dụng phổ biến trong thương mại điện tử và được cho là đảm bảo an toàn với điều kiện độ dài khóa đủ lớn .</a:t>
            </a:r>
          </a:p>
        </p:txBody>
      </p:sp>
      <p:sp>
        <p:nvSpPr>
          <p:cNvPr id="19" name="Rounded Rectangle 7">
            <a:extLst>
              <a:ext uri="{FF2B5EF4-FFF2-40B4-BE49-F238E27FC236}">
                <a16:creationId xmlns:a16="http://schemas.microsoft.com/office/drawing/2014/main" id="{1751DD44-902C-A273-CDCF-AF2F6691F2BE}"/>
              </a:ext>
            </a:extLst>
          </p:cNvPr>
          <p:cNvSpPr/>
          <p:nvPr/>
        </p:nvSpPr>
        <p:spPr>
          <a:xfrm>
            <a:off x="187264" y="12247147"/>
            <a:ext cx="4557814" cy="2555253"/>
          </a:xfrm>
          <a:prstGeom prst="roundRect">
            <a:avLst>
              <a:gd name="adj" fmla="val 7786"/>
            </a:avLst>
          </a:prstGeom>
          <a:gradFill>
            <a:gsLst>
              <a:gs pos="0">
                <a:srgbClr val="FFFF66"/>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3">
            <a:extLst>
              <a:ext uri="{FF2B5EF4-FFF2-40B4-BE49-F238E27FC236}">
                <a16:creationId xmlns:a16="http://schemas.microsoft.com/office/drawing/2014/main" id="{5894B24C-48AD-2D5F-4C7B-CB2191704AF8}"/>
              </a:ext>
            </a:extLst>
          </p:cNvPr>
          <p:cNvSpPr txBox="1"/>
          <p:nvPr/>
        </p:nvSpPr>
        <p:spPr>
          <a:xfrm>
            <a:off x="652495" y="9937704"/>
            <a:ext cx="3975101" cy="2163669"/>
          </a:xfrm>
          <a:prstGeom prst="rect">
            <a:avLst/>
          </a:prstGeom>
          <a:noFill/>
        </p:spPr>
        <p:txBody>
          <a:bodyPr wrap="square" rtlCol="0">
            <a:spAutoFit/>
          </a:bodyPr>
          <a:lstStyle/>
          <a:p>
            <a:pPr>
              <a:lnSpc>
                <a:spcPct val="107000"/>
              </a:lnSpc>
              <a:spcAft>
                <a:spcPts val="800"/>
              </a:spcAft>
            </a:pPr>
            <a:r>
              <a:rPr lang="vi-VN" sz="1800" kern="100" dirty="0">
                <a:effectLst/>
                <a:latin typeface="Merienda Light" pitchFamily="2" charset="0"/>
                <a:ea typeface="Calibri" panose="020F0502020204030204" pitchFamily="34" charset="0"/>
                <a:cs typeface="Times New Roman" panose="02020603050405020304" pitchFamily="18" charset="0"/>
              </a:rPr>
              <a:t>Ưu điểm :</a:t>
            </a: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mã</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nhanh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do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kích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thước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tương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đối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ngắn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xử</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lý</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nhanh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Tiện</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lợi, phương pháp nhanh hơn 3DES và AES.</a:t>
            </a:r>
          </a:p>
        </p:txBody>
      </p:sp>
      <p:sp>
        <p:nvSpPr>
          <p:cNvPr id="21" name="Rounded Rectangle 7">
            <a:extLst>
              <a:ext uri="{FF2B5EF4-FFF2-40B4-BE49-F238E27FC236}">
                <a16:creationId xmlns:a16="http://schemas.microsoft.com/office/drawing/2014/main" id="{58104364-6A69-749E-ED68-164A1CD163F4}"/>
              </a:ext>
            </a:extLst>
          </p:cNvPr>
          <p:cNvSpPr/>
          <p:nvPr/>
        </p:nvSpPr>
        <p:spPr>
          <a:xfrm>
            <a:off x="5650772" y="12322369"/>
            <a:ext cx="6801262" cy="2622653"/>
          </a:xfrm>
          <a:prstGeom prst="roundRect">
            <a:avLst>
              <a:gd name="adj" fmla="val 7786"/>
            </a:avLst>
          </a:prstGeom>
          <a:gradFill flip="none" rotWithShape="1">
            <a:gsLst>
              <a:gs pos="0">
                <a:srgbClr val="FF7D7D"/>
              </a:gs>
              <a:gs pos="41000">
                <a:srgbClr val="FFFF66"/>
              </a:gs>
              <a:gs pos="100000">
                <a:srgbClr val="947BD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13">
            <a:extLst>
              <a:ext uri="{FF2B5EF4-FFF2-40B4-BE49-F238E27FC236}">
                <a16:creationId xmlns:a16="http://schemas.microsoft.com/office/drawing/2014/main" id="{4BCD0836-FEC6-9100-C6E9-6449C69C48D4}"/>
              </a:ext>
            </a:extLst>
          </p:cNvPr>
          <p:cNvSpPr txBox="1"/>
          <p:nvPr/>
        </p:nvSpPr>
        <p:spPr>
          <a:xfrm>
            <a:off x="4841397" y="10323631"/>
            <a:ext cx="7025710" cy="2557367"/>
          </a:xfrm>
          <a:prstGeom prst="rect">
            <a:avLst/>
          </a:prstGeom>
          <a:noFill/>
        </p:spPr>
        <p:txBody>
          <a:bodyPr wrap="square" rtlCol="0">
            <a:spAutoFit/>
          </a:bodyPr>
          <a:lstStyle/>
          <a:p>
            <a:pPr algn="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Nhược điểm :</a:t>
            </a:r>
            <a:endParaRPr lang="vi-VN" sz="1800" kern="100" dirty="0">
              <a:effectLst/>
              <a:latin typeface="Merienda Light" pitchFamily="2"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SzPts val="1000"/>
              <a:buFont typeface="Symbol" panose="05050102010706020507" pitchFamily="18" charset="2"/>
              <a:buChar char=""/>
              <a:tabLst>
                <a:tab pos="457200" algn="l"/>
              </a:tabLs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Một trong những nhược điểm chính của thuật toán DES là độ dài khóa ngắn chỉ 56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bit</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Điều này khiến nó không còn an toàn cho các ứng dụng hiện đại do khả năng bị tấn công bằng cách dò tìm khóa. Ngoài ra, thuật toán DES cũng có thể bị tấn công bằng các phương pháp phân tích tiên tiến hơn so với phân tích thống kê mà nó được thiết kế để chống lại.</a:t>
            </a:r>
          </a:p>
        </p:txBody>
      </p:sp>
      <p:sp>
        <p:nvSpPr>
          <p:cNvPr id="2" name="Tiêu đề 1">
            <a:extLst>
              <a:ext uri="{FF2B5EF4-FFF2-40B4-BE49-F238E27FC236}">
                <a16:creationId xmlns:a16="http://schemas.microsoft.com/office/drawing/2014/main" id="{DFE5637A-C070-860E-928B-896F93AE38D1}"/>
              </a:ext>
            </a:extLst>
          </p:cNvPr>
          <p:cNvSpPr txBox="1">
            <a:spLocks/>
          </p:cNvSpPr>
          <p:nvPr/>
        </p:nvSpPr>
        <p:spPr>
          <a:xfrm>
            <a:off x="-8524605" y="73301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1 : Sử dụng DES </a:t>
            </a:r>
          </a:p>
        </p:txBody>
      </p:sp>
      <p:sp>
        <p:nvSpPr>
          <p:cNvPr id="8" name="TextBox 3">
            <a:extLst>
              <a:ext uri="{FF2B5EF4-FFF2-40B4-BE49-F238E27FC236}">
                <a16:creationId xmlns:a16="http://schemas.microsoft.com/office/drawing/2014/main" id="{7D865D3D-4120-8007-3786-488120A38D3D}"/>
              </a:ext>
            </a:extLst>
          </p:cNvPr>
          <p:cNvSpPr txBox="1"/>
          <p:nvPr/>
        </p:nvSpPr>
        <p:spPr>
          <a:xfrm rot="19913582">
            <a:off x="-4259487" y="10466105"/>
            <a:ext cx="6263786" cy="2272417"/>
          </a:xfrm>
          <a:prstGeom prst="rect">
            <a:avLst/>
          </a:prstGeom>
          <a:noFill/>
        </p:spPr>
        <p:txBody>
          <a:bodyPr wrap="square" rtlCol="0">
            <a:spAutoFit/>
          </a:bodyPr>
          <a:lstStyle/>
          <a:p>
            <a:pP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Ưu điểm của RSA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mã hóa nhanh do kích thước khóa tương đối ngắn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xử lý nhanh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Dễ dàng trao đổi khóa .</a:t>
            </a:r>
          </a:p>
          <a:p>
            <a:pPr>
              <a:lnSpc>
                <a:spcPct val="107000"/>
              </a:lnSpc>
              <a:spcAft>
                <a:spcPts val="800"/>
              </a:spcAft>
            </a:pP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p:txBody>
      </p:sp>
      <p:sp>
        <p:nvSpPr>
          <p:cNvPr id="10" name="TextBox 13">
            <a:extLst>
              <a:ext uri="{FF2B5EF4-FFF2-40B4-BE49-F238E27FC236}">
                <a16:creationId xmlns:a16="http://schemas.microsoft.com/office/drawing/2014/main" id="{708AB1A5-E6DD-6DDA-BC9D-F05BFA2A4F76}"/>
              </a:ext>
            </a:extLst>
          </p:cNvPr>
          <p:cNvSpPr txBox="1"/>
          <p:nvPr/>
        </p:nvSpPr>
        <p:spPr>
          <a:xfrm rot="19089141">
            <a:off x="12452034" y="8338053"/>
            <a:ext cx="4967345" cy="2557367"/>
          </a:xfrm>
          <a:prstGeom prst="rect">
            <a:avLst/>
          </a:prstGeom>
          <a:noFill/>
        </p:spPr>
        <p:txBody>
          <a:bodyPr wrap="square" rtlCol="0">
            <a:spAutoFit/>
          </a:bodyPr>
          <a:lstStyle/>
          <a:p>
            <a:pPr algn="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Nhược điểm</a:t>
            </a:r>
          </a:p>
          <a:p>
            <a:pPr marL="285750" indent="-285750" algn="r">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Một nhược điểm lớn của thuật toán RSA đó là tốc độ mã hóa chậm hơn nhiều so với thuật toán mã hóa DES. Do vậy trong một vài trường hợp để tăng tốc độ, người mã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hoá</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sẽ mã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hoá</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tài liệu bằng một thuật toán mã hóa khác nhưng khóa sẽ được mã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hoá</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bằng RSA </a:t>
            </a:r>
          </a:p>
        </p:txBody>
      </p:sp>
      <p:pic>
        <p:nvPicPr>
          <p:cNvPr id="11" name="Hình ảnh 10" descr="ECDSA vs RSA: Everything You Need to Know">
            <a:extLst>
              <a:ext uri="{FF2B5EF4-FFF2-40B4-BE49-F238E27FC236}">
                <a16:creationId xmlns:a16="http://schemas.microsoft.com/office/drawing/2014/main" id="{5FB73058-5B21-F64E-E43A-F86D4D4D38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760" y="1864405"/>
            <a:ext cx="6311415" cy="3113468"/>
          </a:xfrm>
          <a:custGeom>
            <a:avLst/>
            <a:gdLst>
              <a:gd name="connsiteX0" fmla="*/ 0 w 6311415"/>
              <a:gd name="connsiteY0" fmla="*/ 0 h 3113468"/>
              <a:gd name="connsiteX1" fmla="*/ 5859186 w 6311415"/>
              <a:gd name="connsiteY1" fmla="*/ 0 h 3113468"/>
              <a:gd name="connsiteX2" fmla="*/ 5896165 w 6311415"/>
              <a:gd name="connsiteY2" fmla="*/ 3728 h 3113468"/>
              <a:gd name="connsiteX3" fmla="*/ 6311415 w 6311415"/>
              <a:gd name="connsiteY3" fmla="*/ 513223 h 3113468"/>
              <a:gd name="connsiteX4" fmla="*/ 6311415 w 6311415"/>
              <a:gd name="connsiteY4" fmla="*/ 2593407 h 3113468"/>
              <a:gd name="connsiteX5" fmla="*/ 5791354 w 6311415"/>
              <a:gd name="connsiteY5" fmla="*/ 3113468 h 3113468"/>
              <a:gd name="connsiteX6" fmla="*/ 0 w 6311415"/>
              <a:gd name="connsiteY6" fmla="*/ 3113468 h 31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415" h="3113468">
                <a:moveTo>
                  <a:pt x="0" y="0"/>
                </a:moveTo>
                <a:lnTo>
                  <a:pt x="5859186" y="0"/>
                </a:lnTo>
                <a:lnTo>
                  <a:pt x="5896165" y="3728"/>
                </a:lnTo>
                <a:cubicBezTo>
                  <a:pt x="6133148" y="52222"/>
                  <a:pt x="6311415" y="261904"/>
                  <a:pt x="6311415" y="513223"/>
                </a:cubicBezTo>
                <a:lnTo>
                  <a:pt x="6311415" y="2593407"/>
                </a:lnTo>
                <a:cubicBezTo>
                  <a:pt x="6311415" y="2880629"/>
                  <a:pt x="6078576" y="3113468"/>
                  <a:pt x="5791354" y="3113468"/>
                </a:cubicBezTo>
                <a:lnTo>
                  <a:pt x="0" y="3113468"/>
                </a:lnTo>
                <a:close/>
              </a:path>
            </a:pathLst>
          </a:custGeom>
          <a:noFill/>
          <a:ln>
            <a:noFill/>
          </a:ln>
        </p:spPr>
      </p:pic>
    </p:spTree>
    <p:extLst>
      <p:ext uri="{BB962C8B-B14F-4D97-AF65-F5344CB8AC3E}">
        <p14:creationId xmlns:p14="http://schemas.microsoft.com/office/powerpoint/2010/main" val="3419517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E5E1"/>
        </a:solidFill>
        <a:effectLst/>
      </p:bgPr>
    </p:bg>
    <p:spTree>
      <p:nvGrpSpPr>
        <p:cNvPr id="1" name=""/>
        <p:cNvGrpSpPr/>
        <p:nvPr/>
      </p:nvGrpSpPr>
      <p:grpSpPr>
        <a:xfrm>
          <a:off x="0" y="0"/>
          <a:ext cx="0" cy="0"/>
          <a:chOff x="0" y="0"/>
          <a:chExt cx="0" cy="0"/>
        </a:xfrm>
      </p:grpSpPr>
      <p:sp>
        <p:nvSpPr>
          <p:cNvPr id="9" name="Hình chữ nhật: Góc Tròn 8">
            <a:extLst>
              <a:ext uri="{FF2B5EF4-FFF2-40B4-BE49-F238E27FC236}">
                <a16:creationId xmlns:a16="http://schemas.microsoft.com/office/drawing/2014/main" id="{2F099AE0-BBD2-6D2F-AC35-9C6D8CC38C4D}"/>
              </a:ext>
            </a:extLst>
          </p:cNvPr>
          <p:cNvSpPr/>
          <p:nvPr/>
        </p:nvSpPr>
        <p:spPr>
          <a:xfrm>
            <a:off x="8567449" y="348343"/>
            <a:ext cx="2954216" cy="5317587"/>
          </a:xfrm>
          <a:prstGeom prst="roundRect">
            <a:avLst/>
          </a:prstGeom>
          <a:gradFill flip="none" rotWithShape="1">
            <a:gsLst>
              <a:gs pos="16000">
                <a:srgbClr val="06C4CB"/>
              </a:gs>
              <a:gs pos="40000">
                <a:srgbClr val="F05C58"/>
              </a:gs>
              <a:gs pos="71000">
                <a:srgbClr val="FEAAB5">
                  <a:lumMod val="100000"/>
                </a:srgbClr>
              </a:gs>
              <a:gs pos="100000">
                <a:srgbClr val="28EEB0"/>
              </a:gs>
            </a:gsLst>
            <a:lin ang="0" scaled="1"/>
            <a:tileRect/>
          </a:gradFill>
          <a:ln>
            <a:solidFill>
              <a:schemeClr val="accent1">
                <a:shade val="50000"/>
                <a:alpha val="9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930933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39000" b="-39000"/>
          </a:stretch>
        </a:blip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A92915F8-CC2B-268F-9CC8-91D5E8EE11D8}"/>
              </a:ext>
            </a:extLst>
          </p:cNvPr>
          <p:cNvSpPr/>
          <p:nvPr/>
        </p:nvSpPr>
        <p:spPr>
          <a:xfrm rot="16200000">
            <a:off x="3571713" y="-3334856"/>
            <a:ext cx="924422" cy="8768723"/>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ounded Rectangle 8">
            <a:extLst>
              <a:ext uri="{FF2B5EF4-FFF2-40B4-BE49-F238E27FC236}">
                <a16:creationId xmlns:a16="http://schemas.microsoft.com/office/drawing/2014/main" id="{D9C950D5-5A07-CE1E-0EDE-131BB663D105}"/>
              </a:ext>
            </a:extLst>
          </p:cNvPr>
          <p:cNvSpPr/>
          <p:nvPr/>
        </p:nvSpPr>
        <p:spPr>
          <a:xfrm>
            <a:off x="-995932" y="7795841"/>
            <a:ext cx="7201469" cy="3996670"/>
          </a:xfrm>
          <a:prstGeom prst="roundRect">
            <a:avLst>
              <a:gd name="adj" fmla="val 15538"/>
            </a:avLst>
          </a:prstGeom>
          <a:gradFill flip="none" rotWithShape="1">
            <a:gsLst>
              <a:gs pos="0">
                <a:srgbClr val="FF2D2D">
                  <a:lumMod val="98000"/>
                </a:srgbClr>
              </a:gs>
              <a:gs pos="46000">
                <a:srgbClr val="FFB8D0"/>
              </a:gs>
              <a:gs pos="100000">
                <a:srgbClr val="947BD3"/>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4" name="Hình chữ nhật: Góc Tròn 13">
            <a:extLst>
              <a:ext uri="{FF2B5EF4-FFF2-40B4-BE49-F238E27FC236}">
                <a16:creationId xmlns:a16="http://schemas.microsoft.com/office/drawing/2014/main" id="{5C6FD719-FCC4-B95B-9340-E0398184505E}"/>
              </a:ext>
            </a:extLst>
          </p:cNvPr>
          <p:cNvSpPr/>
          <p:nvPr/>
        </p:nvSpPr>
        <p:spPr>
          <a:xfrm>
            <a:off x="-4726760" y="1636939"/>
            <a:ext cx="11145331" cy="3113468"/>
          </a:xfrm>
          <a:prstGeom prst="roundRect">
            <a:avLst/>
          </a:prstGeom>
          <a:gradFill>
            <a:gsLst>
              <a:gs pos="0">
                <a:srgbClr val="FF2D2D"/>
              </a:gs>
              <a:gs pos="46000">
                <a:srgbClr val="FCB1A6"/>
              </a:gs>
              <a:gs pos="100000">
                <a:srgbClr val="7030A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ounded Rectangle 2">
            <a:extLst>
              <a:ext uri="{FF2B5EF4-FFF2-40B4-BE49-F238E27FC236}">
                <a16:creationId xmlns:a16="http://schemas.microsoft.com/office/drawing/2014/main" id="{1F6BFF06-1654-7A21-730C-B30C2F650F18}"/>
              </a:ext>
            </a:extLst>
          </p:cNvPr>
          <p:cNvSpPr/>
          <p:nvPr/>
        </p:nvSpPr>
        <p:spPr>
          <a:xfrm>
            <a:off x="-4976607" y="2715331"/>
            <a:ext cx="5280050" cy="821619"/>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3600" dirty="0">
                <a:latin typeface="Merienda Medium" pitchFamily="2" charset="0"/>
              </a:rPr>
              <a:t>Kết Quả Yêu Cầu</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699362" y="3553004"/>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7" name="Rounded Rectangle 7">
            <a:extLst>
              <a:ext uri="{FF2B5EF4-FFF2-40B4-BE49-F238E27FC236}">
                <a16:creationId xmlns:a16="http://schemas.microsoft.com/office/drawing/2014/main" id="{F1F0FF37-3804-85DE-96DE-8C621566D190}"/>
              </a:ext>
            </a:extLst>
          </p:cNvPr>
          <p:cNvSpPr/>
          <p:nvPr/>
        </p:nvSpPr>
        <p:spPr>
          <a:xfrm>
            <a:off x="155845" y="64505"/>
            <a:ext cx="2690594" cy="473532"/>
          </a:xfrm>
          <a:prstGeom prst="roundRect">
            <a:avLst>
              <a:gd name="adj" fmla="val 5000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NỘI </a:t>
            </a:r>
            <a:r>
              <a:rPr lang="vi-VN" sz="1600">
                <a:latin typeface="Merienda Medium" pitchFamily="2" charset="0"/>
              </a:rPr>
              <a:t>DUNG THỰC HIỆN</a:t>
            </a:r>
            <a:endParaRPr lang="vi-VN" sz="1600" dirty="0">
              <a:latin typeface="Merienda Medium" pitchFamily="2" charset="0"/>
            </a:endParaRP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2 : Sử dụng RSA </a:t>
            </a:r>
          </a:p>
        </p:txBody>
      </p:sp>
      <p:sp>
        <p:nvSpPr>
          <p:cNvPr id="5" name="TextBox 18">
            <a:extLst>
              <a:ext uri="{FF2B5EF4-FFF2-40B4-BE49-F238E27FC236}">
                <a16:creationId xmlns:a16="http://schemas.microsoft.com/office/drawing/2014/main" id="{DF269AFB-4239-7900-0E27-0776527DA983}"/>
              </a:ext>
            </a:extLst>
          </p:cNvPr>
          <p:cNvSpPr txBox="1"/>
          <p:nvPr/>
        </p:nvSpPr>
        <p:spPr>
          <a:xfrm>
            <a:off x="19177593" y="3247743"/>
            <a:ext cx="5628640" cy="337611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RSA là một thuật toán mật mã hóa khóa công khai trong mật mã học. Đây là thuật toán đầu tiên phù hợp với việc tạo ra chữ ký điện tử đồng thời với việc mã hóa. Nó đánh dấu một sự tiến bộ vượt bậc của lĩnh vực mật mã học trong việc sử dụng khóa công cộng . RSA đang được sử dụng phổ biến trong thương mại điện tử và được cho là đảm bảo an toàn với điều kiện độ dài khóa đủ lớn .</a:t>
            </a:r>
          </a:p>
        </p:txBody>
      </p:sp>
      <p:sp>
        <p:nvSpPr>
          <p:cNvPr id="19" name="Rounded Rectangle 7">
            <a:extLst>
              <a:ext uri="{FF2B5EF4-FFF2-40B4-BE49-F238E27FC236}">
                <a16:creationId xmlns:a16="http://schemas.microsoft.com/office/drawing/2014/main" id="{1751DD44-902C-A273-CDCF-AF2F6691F2BE}"/>
              </a:ext>
            </a:extLst>
          </p:cNvPr>
          <p:cNvSpPr/>
          <p:nvPr/>
        </p:nvSpPr>
        <p:spPr>
          <a:xfrm rot="10800000">
            <a:off x="171445" y="4847346"/>
            <a:ext cx="5924551" cy="1934453"/>
          </a:xfrm>
          <a:prstGeom prst="roundRect">
            <a:avLst>
              <a:gd name="adj" fmla="val 7786"/>
            </a:avLst>
          </a:prstGeom>
          <a:gradFill>
            <a:gsLst>
              <a:gs pos="0">
                <a:srgbClr val="FFFF66"/>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3">
            <a:extLst>
              <a:ext uri="{FF2B5EF4-FFF2-40B4-BE49-F238E27FC236}">
                <a16:creationId xmlns:a16="http://schemas.microsoft.com/office/drawing/2014/main" id="{5894B24C-48AD-2D5F-4C7B-CB2191704AF8}"/>
              </a:ext>
            </a:extLst>
          </p:cNvPr>
          <p:cNvSpPr txBox="1"/>
          <p:nvPr/>
        </p:nvSpPr>
        <p:spPr>
          <a:xfrm>
            <a:off x="155845" y="4903689"/>
            <a:ext cx="6263786" cy="2272417"/>
          </a:xfrm>
          <a:prstGeom prst="rect">
            <a:avLst/>
          </a:prstGeom>
          <a:noFill/>
        </p:spPr>
        <p:txBody>
          <a:bodyPr wrap="square" rtlCol="0">
            <a:spAutoFit/>
          </a:bodyPr>
          <a:lstStyle/>
          <a:p>
            <a:pP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Ưu điểm của RSA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mã hóa nhanh do kích thước khóa tương đối ngắn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xử lý nhanh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Dễ dàng trao đổi khóa .</a:t>
            </a:r>
          </a:p>
          <a:p>
            <a:pPr>
              <a:lnSpc>
                <a:spcPct val="107000"/>
              </a:lnSpc>
              <a:spcAft>
                <a:spcPts val="800"/>
              </a:spcAft>
            </a:pP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p:txBody>
      </p:sp>
      <p:sp>
        <p:nvSpPr>
          <p:cNvPr id="21" name="Rounded Rectangle 7">
            <a:extLst>
              <a:ext uri="{FF2B5EF4-FFF2-40B4-BE49-F238E27FC236}">
                <a16:creationId xmlns:a16="http://schemas.microsoft.com/office/drawing/2014/main" id="{58104364-6A69-749E-ED68-164A1CD163F4}"/>
              </a:ext>
            </a:extLst>
          </p:cNvPr>
          <p:cNvSpPr/>
          <p:nvPr/>
        </p:nvSpPr>
        <p:spPr>
          <a:xfrm rot="5400000">
            <a:off x="7559592" y="993367"/>
            <a:ext cx="3658118" cy="5295007"/>
          </a:xfrm>
          <a:prstGeom prst="roundRect">
            <a:avLst>
              <a:gd name="adj" fmla="val 7786"/>
            </a:avLst>
          </a:prstGeom>
          <a:gradFill flip="none" rotWithShape="1">
            <a:gsLst>
              <a:gs pos="0">
                <a:srgbClr val="FF7D7D"/>
              </a:gs>
              <a:gs pos="41000">
                <a:srgbClr val="FFFF66"/>
              </a:gs>
              <a:gs pos="100000">
                <a:srgbClr val="947BD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13">
            <a:extLst>
              <a:ext uri="{FF2B5EF4-FFF2-40B4-BE49-F238E27FC236}">
                <a16:creationId xmlns:a16="http://schemas.microsoft.com/office/drawing/2014/main" id="{4BCD0836-FEC6-9100-C6E9-6449C69C48D4}"/>
              </a:ext>
            </a:extLst>
          </p:cNvPr>
          <p:cNvSpPr txBox="1"/>
          <p:nvPr/>
        </p:nvSpPr>
        <p:spPr>
          <a:xfrm>
            <a:off x="6844067" y="2134282"/>
            <a:ext cx="4967345" cy="2557367"/>
          </a:xfrm>
          <a:prstGeom prst="rect">
            <a:avLst/>
          </a:prstGeom>
          <a:noFill/>
        </p:spPr>
        <p:txBody>
          <a:bodyPr wrap="square" rtlCol="0">
            <a:spAutoFit/>
          </a:bodyPr>
          <a:lstStyle/>
          <a:p>
            <a:pPr algn="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Nhược điểm</a:t>
            </a:r>
          </a:p>
          <a:p>
            <a:pPr marL="285750" indent="-285750" algn="r">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Một nhược điểm lớn của thuật toán RSA đó là tốc độ mã hóa chậm hơn nhiều so với thuật toán mã hóa DES. Do vậy trong một vài trường hợp để tăng tốc độ, người mã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hoá</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sẽ mã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hoá</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tài liệu bằng một thuật toán mã hóa khác nhưng khóa sẽ được mã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hoá</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bằng RSA </a:t>
            </a:r>
          </a:p>
        </p:txBody>
      </p:sp>
      <p:sp>
        <p:nvSpPr>
          <p:cNvPr id="2" name="Tiêu đề 1">
            <a:extLst>
              <a:ext uri="{FF2B5EF4-FFF2-40B4-BE49-F238E27FC236}">
                <a16:creationId xmlns:a16="http://schemas.microsoft.com/office/drawing/2014/main" id="{DFE5637A-C070-860E-928B-896F93AE38D1}"/>
              </a:ext>
            </a:extLst>
          </p:cNvPr>
          <p:cNvSpPr txBox="1">
            <a:spLocks/>
          </p:cNvSpPr>
          <p:nvPr/>
        </p:nvSpPr>
        <p:spPr>
          <a:xfrm>
            <a:off x="-8524605" y="73301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1 : Sử dụng DES </a:t>
            </a:r>
          </a:p>
        </p:txBody>
      </p:sp>
      <p:pic>
        <p:nvPicPr>
          <p:cNvPr id="7" name="Picture 10" descr="ECDSA vs RSA: Everything You Need to Know">
            <a:extLst>
              <a:ext uri="{FF2B5EF4-FFF2-40B4-BE49-F238E27FC236}">
                <a16:creationId xmlns:a16="http://schemas.microsoft.com/office/drawing/2014/main" id="{194A9745-C797-926A-B4F8-84D716B321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156" y="1636939"/>
            <a:ext cx="6311415" cy="3113468"/>
          </a:xfrm>
          <a:custGeom>
            <a:avLst/>
            <a:gdLst>
              <a:gd name="connsiteX0" fmla="*/ 0 w 6311415"/>
              <a:gd name="connsiteY0" fmla="*/ 0 h 3113468"/>
              <a:gd name="connsiteX1" fmla="*/ 5859186 w 6311415"/>
              <a:gd name="connsiteY1" fmla="*/ 0 h 3113468"/>
              <a:gd name="connsiteX2" fmla="*/ 5896165 w 6311415"/>
              <a:gd name="connsiteY2" fmla="*/ 3728 h 3113468"/>
              <a:gd name="connsiteX3" fmla="*/ 6311415 w 6311415"/>
              <a:gd name="connsiteY3" fmla="*/ 513223 h 3113468"/>
              <a:gd name="connsiteX4" fmla="*/ 6311415 w 6311415"/>
              <a:gd name="connsiteY4" fmla="*/ 2593407 h 3113468"/>
              <a:gd name="connsiteX5" fmla="*/ 5791354 w 6311415"/>
              <a:gd name="connsiteY5" fmla="*/ 3113468 h 3113468"/>
              <a:gd name="connsiteX6" fmla="*/ 0 w 6311415"/>
              <a:gd name="connsiteY6" fmla="*/ 3113468 h 311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415" h="3113468">
                <a:moveTo>
                  <a:pt x="0" y="0"/>
                </a:moveTo>
                <a:lnTo>
                  <a:pt x="5859186" y="0"/>
                </a:lnTo>
                <a:lnTo>
                  <a:pt x="5896165" y="3728"/>
                </a:lnTo>
                <a:cubicBezTo>
                  <a:pt x="6133148" y="52222"/>
                  <a:pt x="6311415" y="261904"/>
                  <a:pt x="6311415" y="513223"/>
                </a:cubicBezTo>
                <a:lnTo>
                  <a:pt x="6311415" y="2593407"/>
                </a:lnTo>
                <a:cubicBezTo>
                  <a:pt x="6311415" y="2880629"/>
                  <a:pt x="6078576" y="3113468"/>
                  <a:pt x="5791354" y="3113468"/>
                </a:cubicBezTo>
                <a:lnTo>
                  <a:pt x="0" y="3113468"/>
                </a:lnTo>
                <a:close/>
              </a:path>
            </a:pathLst>
          </a:custGeom>
          <a:noFill/>
          <a:ln>
            <a:noFill/>
          </a:ln>
        </p:spPr>
      </p:pic>
      <p:pic>
        <p:nvPicPr>
          <p:cNvPr id="8" name="Picture 17" descr="What is Advanced Encryption Standard (AES)❓">
            <a:extLst>
              <a:ext uri="{FF2B5EF4-FFF2-40B4-BE49-F238E27FC236}">
                <a16:creationId xmlns:a16="http://schemas.microsoft.com/office/drawing/2014/main" id="{B3722D9E-69D9-38A1-2084-59461DE59B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11034" y="1905675"/>
            <a:ext cx="5943600" cy="3564255"/>
          </a:xfrm>
          <a:custGeom>
            <a:avLst/>
            <a:gdLst>
              <a:gd name="connsiteX0" fmla="*/ 245898 w 5943600"/>
              <a:gd name="connsiteY0" fmla="*/ 0 h 3564255"/>
              <a:gd name="connsiteX1" fmla="*/ 5943600 w 5943600"/>
              <a:gd name="connsiteY1" fmla="*/ 0 h 3564255"/>
              <a:gd name="connsiteX2" fmla="*/ 5943600 w 5943600"/>
              <a:gd name="connsiteY2" fmla="*/ 3564255 h 3564255"/>
              <a:gd name="connsiteX3" fmla="*/ 245898 w 5943600"/>
              <a:gd name="connsiteY3" fmla="*/ 3564255 h 3564255"/>
              <a:gd name="connsiteX4" fmla="*/ 0 w 5943600"/>
              <a:gd name="connsiteY4" fmla="*/ 3318357 h 3564255"/>
              <a:gd name="connsiteX5" fmla="*/ 0 w 5943600"/>
              <a:gd name="connsiteY5" fmla="*/ 245898 h 3564255"/>
              <a:gd name="connsiteX6" fmla="*/ 245898 w 5943600"/>
              <a:gd name="connsiteY6" fmla="*/ 0 h 356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3600" h="3564255">
                <a:moveTo>
                  <a:pt x="245898" y="0"/>
                </a:moveTo>
                <a:lnTo>
                  <a:pt x="5943600" y="0"/>
                </a:lnTo>
                <a:lnTo>
                  <a:pt x="5943600" y="3564255"/>
                </a:lnTo>
                <a:lnTo>
                  <a:pt x="245898" y="3564255"/>
                </a:lnTo>
                <a:cubicBezTo>
                  <a:pt x="110092" y="3564255"/>
                  <a:pt x="0" y="3454163"/>
                  <a:pt x="0" y="3318357"/>
                </a:cubicBezTo>
                <a:lnTo>
                  <a:pt x="0" y="245898"/>
                </a:lnTo>
                <a:cubicBezTo>
                  <a:pt x="0" y="110092"/>
                  <a:pt x="110092" y="0"/>
                  <a:pt x="245898" y="0"/>
                </a:cubicBezTo>
                <a:close/>
              </a:path>
            </a:pathLst>
          </a:custGeom>
          <a:noFill/>
          <a:ln>
            <a:noFill/>
          </a:ln>
        </p:spPr>
      </p:pic>
    </p:spTree>
    <p:extLst>
      <p:ext uri="{BB962C8B-B14F-4D97-AF65-F5344CB8AC3E}">
        <p14:creationId xmlns:p14="http://schemas.microsoft.com/office/powerpoint/2010/main" val="4241767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2D2D"/>
            </a:gs>
            <a:gs pos="67000">
              <a:srgbClr val="FCB1A6"/>
            </a:gs>
            <a:gs pos="100000">
              <a:srgbClr val="7030A0"/>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A92915F8-CC2B-268F-9CC8-91D5E8EE11D8}"/>
              </a:ext>
            </a:extLst>
          </p:cNvPr>
          <p:cNvSpPr/>
          <p:nvPr/>
        </p:nvSpPr>
        <p:spPr>
          <a:xfrm rot="16200000">
            <a:off x="3571713" y="-3334856"/>
            <a:ext cx="924422" cy="8768723"/>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ounded Rectangle 8">
            <a:extLst>
              <a:ext uri="{FF2B5EF4-FFF2-40B4-BE49-F238E27FC236}">
                <a16:creationId xmlns:a16="http://schemas.microsoft.com/office/drawing/2014/main" id="{D9C950D5-5A07-CE1E-0EDE-131BB663D105}"/>
              </a:ext>
            </a:extLst>
          </p:cNvPr>
          <p:cNvSpPr/>
          <p:nvPr/>
        </p:nvSpPr>
        <p:spPr>
          <a:xfrm>
            <a:off x="356929" y="2090610"/>
            <a:ext cx="5280050" cy="7651462"/>
          </a:xfrm>
          <a:prstGeom prst="roundRect">
            <a:avLst>
              <a:gd name="adj" fmla="val 15538"/>
            </a:avLst>
          </a:prstGeom>
          <a:gradFill flip="none" rotWithShape="1">
            <a:gsLst>
              <a:gs pos="0">
                <a:srgbClr val="FF2D2D">
                  <a:lumMod val="98000"/>
                </a:srgbClr>
              </a:gs>
              <a:gs pos="46000">
                <a:srgbClr val="FFB8D0"/>
              </a:gs>
              <a:gs pos="100000">
                <a:srgbClr val="947BD3"/>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4" name="Hình chữ nhật: Góc Tròn 13">
            <a:extLst>
              <a:ext uri="{FF2B5EF4-FFF2-40B4-BE49-F238E27FC236}">
                <a16:creationId xmlns:a16="http://schemas.microsoft.com/office/drawing/2014/main" id="{5C6FD719-FCC4-B95B-9340-E0398184505E}"/>
              </a:ext>
            </a:extLst>
          </p:cNvPr>
          <p:cNvSpPr/>
          <p:nvPr/>
        </p:nvSpPr>
        <p:spPr>
          <a:xfrm>
            <a:off x="5891471" y="2058582"/>
            <a:ext cx="10993242" cy="3564256"/>
          </a:xfrm>
          <a:prstGeom prst="roundRect">
            <a:avLst>
              <a:gd name="adj" fmla="val 6899"/>
            </a:avLst>
          </a:prstGeom>
          <a:gradFill>
            <a:gsLst>
              <a:gs pos="0">
                <a:srgbClr val="FF2D2D"/>
              </a:gs>
              <a:gs pos="46000">
                <a:srgbClr val="FCB1A6"/>
              </a:gs>
              <a:gs pos="100000">
                <a:srgbClr val="7030A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2" name="Rounded Rectangle 2">
            <a:extLst>
              <a:ext uri="{FF2B5EF4-FFF2-40B4-BE49-F238E27FC236}">
                <a16:creationId xmlns:a16="http://schemas.microsoft.com/office/drawing/2014/main" id="{1F6BFF06-1654-7A21-730C-B30C2F650F18}"/>
              </a:ext>
            </a:extLst>
          </p:cNvPr>
          <p:cNvSpPr/>
          <p:nvPr/>
        </p:nvSpPr>
        <p:spPr>
          <a:xfrm>
            <a:off x="-4976607" y="2715331"/>
            <a:ext cx="5280050" cy="821619"/>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3600" dirty="0">
                <a:latin typeface="Merienda Medium" pitchFamily="2" charset="0"/>
              </a:rPr>
              <a:t>Kết Quả Yêu Cầu</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699362" y="3553004"/>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7" name="Rounded Rectangle 7">
            <a:extLst>
              <a:ext uri="{FF2B5EF4-FFF2-40B4-BE49-F238E27FC236}">
                <a16:creationId xmlns:a16="http://schemas.microsoft.com/office/drawing/2014/main" id="{F1F0FF37-3804-85DE-96DE-8C621566D190}"/>
              </a:ext>
            </a:extLst>
          </p:cNvPr>
          <p:cNvSpPr/>
          <p:nvPr/>
        </p:nvSpPr>
        <p:spPr>
          <a:xfrm>
            <a:off x="155845" y="64505"/>
            <a:ext cx="2690594" cy="473532"/>
          </a:xfrm>
          <a:prstGeom prst="roundRect">
            <a:avLst>
              <a:gd name="adj" fmla="val 5000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NỘI </a:t>
            </a:r>
            <a:r>
              <a:rPr lang="vi-VN" sz="1600">
                <a:latin typeface="Merienda Medium" pitchFamily="2" charset="0"/>
              </a:rPr>
              <a:t>DUNG THỰC HIỆN</a:t>
            </a:r>
            <a:endParaRPr lang="vi-VN" sz="1600" dirty="0">
              <a:latin typeface="Merienda Medium" pitchFamily="2" charset="0"/>
            </a:endParaRP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3 : Sử dụng AES </a:t>
            </a:r>
          </a:p>
        </p:txBody>
      </p:sp>
      <p:sp>
        <p:nvSpPr>
          <p:cNvPr id="5" name="TextBox 18">
            <a:extLst>
              <a:ext uri="{FF2B5EF4-FFF2-40B4-BE49-F238E27FC236}">
                <a16:creationId xmlns:a16="http://schemas.microsoft.com/office/drawing/2014/main" id="{DF269AFB-4239-7900-0E27-0776527DA983}"/>
              </a:ext>
            </a:extLst>
          </p:cNvPr>
          <p:cNvSpPr txBox="1"/>
          <p:nvPr/>
        </p:nvSpPr>
        <p:spPr>
          <a:xfrm>
            <a:off x="536542" y="2380175"/>
            <a:ext cx="4805272" cy="337611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AES (viết tắt của từ tiếng anh: </a:t>
            </a:r>
            <a:r>
              <a:rPr lang="vi-VN" sz="2000" kern="100" dirty="0" err="1">
                <a:effectLst/>
                <a:latin typeface="Merienda" pitchFamily="2" charset="0"/>
                <a:ea typeface="Calibri" panose="020F0502020204030204" pitchFamily="34" charset="0"/>
                <a:cs typeface="Times New Roman" panose="02020603050405020304" pitchFamily="18" charset="0"/>
              </a:rPr>
              <a:t>Advanced</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Encryption</a:t>
            </a:r>
            <a:r>
              <a:rPr lang="vi-VN" sz="2000" kern="100" dirty="0">
                <a:effectLst/>
                <a:latin typeface="Merienda" pitchFamily="2" charset="0"/>
                <a:ea typeface="Calibri" panose="020F0502020204030204" pitchFamily="34" charset="0"/>
                <a:cs typeface="Times New Roman" panose="02020603050405020304" pitchFamily="18" charset="0"/>
              </a:rPr>
              <a:t> Standard, hay Tiêu chuẩn mã hóa nâng cao) là một thuật toán mã hóa khối được chính phủ Hoa Kỳ áp dụng làm tiêu chuẩn mã hóa. Thuật toán được xây dựng dựa trên </a:t>
            </a:r>
            <a:r>
              <a:rPr lang="vi-VN" sz="2000" kern="100" dirty="0" err="1">
                <a:effectLst/>
                <a:latin typeface="Merienda" pitchFamily="2" charset="0"/>
                <a:ea typeface="Calibri" panose="020F0502020204030204" pitchFamily="34" charset="0"/>
                <a:cs typeface="Times New Roman" panose="02020603050405020304" pitchFamily="18" charset="0"/>
              </a:rPr>
              <a:t>Rijndael</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Cipher</a:t>
            </a:r>
            <a:r>
              <a:rPr lang="vi-VN" sz="2000" kern="100" dirty="0">
                <a:effectLst/>
                <a:latin typeface="Merienda" pitchFamily="2" charset="0"/>
                <a:ea typeface="Calibri" panose="020F0502020204030204" pitchFamily="34" charset="0"/>
                <a:cs typeface="Times New Roman" panose="02020603050405020304" pitchFamily="18" charset="0"/>
              </a:rPr>
              <a:t> phát triển bởi 2 nhà mật mã học người Bỉ: </a:t>
            </a:r>
            <a:r>
              <a:rPr lang="vi-VN" sz="2000" kern="100" dirty="0" err="1">
                <a:effectLst/>
                <a:latin typeface="Merienda" pitchFamily="2" charset="0"/>
                <a:ea typeface="Calibri" panose="020F0502020204030204" pitchFamily="34" charset="0"/>
                <a:cs typeface="Times New Roman" panose="02020603050405020304" pitchFamily="18" charset="0"/>
              </a:rPr>
              <a:t>Joan</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Daemen</a:t>
            </a:r>
            <a:r>
              <a:rPr lang="vi-VN" sz="2000" kern="100" dirty="0">
                <a:effectLst/>
                <a:latin typeface="Merienda" pitchFamily="2" charset="0"/>
                <a:ea typeface="Calibri" panose="020F0502020204030204" pitchFamily="34" charset="0"/>
                <a:cs typeface="Times New Roman" panose="02020603050405020304" pitchFamily="18" charset="0"/>
              </a:rPr>
              <a:t> và </a:t>
            </a:r>
            <a:r>
              <a:rPr lang="vi-VN" sz="2000" kern="100" dirty="0" err="1">
                <a:effectLst/>
                <a:latin typeface="Merienda" pitchFamily="2" charset="0"/>
                <a:ea typeface="Calibri" panose="020F0502020204030204" pitchFamily="34" charset="0"/>
                <a:cs typeface="Times New Roman" panose="02020603050405020304" pitchFamily="18" charset="0"/>
              </a:rPr>
              <a:t>Vincent</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Rijmen</a:t>
            </a:r>
            <a:r>
              <a:rPr lang="vi-VN" sz="2000" kern="100" dirty="0">
                <a:effectLst/>
                <a:latin typeface="Merienda" pitchFamily="2" charset="0"/>
                <a:ea typeface="Calibri" panose="020F0502020204030204" pitchFamily="34" charset="0"/>
                <a:cs typeface="Times New Roman" panose="02020603050405020304" pitchFamily="18" charset="0"/>
              </a:rPr>
              <a:t> .</a:t>
            </a:r>
          </a:p>
        </p:txBody>
      </p:sp>
      <p:sp>
        <p:nvSpPr>
          <p:cNvPr id="19" name="Rounded Rectangle 7">
            <a:extLst>
              <a:ext uri="{FF2B5EF4-FFF2-40B4-BE49-F238E27FC236}">
                <a16:creationId xmlns:a16="http://schemas.microsoft.com/office/drawing/2014/main" id="{1751DD44-902C-A273-CDCF-AF2F6691F2BE}"/>
              </a:ext>
            </a:extLst>
          </p:cNvPr>
          <p:cNvSpPr/>
          <p:nvPr/>
        </p:nvSpPr>
        <p:spPr>
          <a:xfrm rot="10800000">
            <a:off x="242887" y="11297697"/>
            <a:ext cx="5924551" cy="1934453"/>
          </a:xfrm>
          <a:prstGeom prst="roundRect">
            <a:avLst>
              <a:gd name="adj" fmla="val 7786"/>
            </a:avLst>
          </a:prstGeom>
          <a:gradFill>
            <a:gsLst>
              <a:gs pos="0">
                <a:srgbClr val="FFFF66"/>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3">
            <a:extLst>
              <a:ext uri="{FF2B5EF4-FFF2-40B4-BE49-F238E27FC236}">
                <a16:creationId xmlns:a16="http://schemas.microsoft.com/office/drawing/2014/main" id="{5894B24C-48AD-2D5F-4C7B-CB2191704AF8}"/>
              </a:ext>
            </a:extLst>
          </p:cNvPr>
          <p:cNvSpPr txBox="1"/>
          <p:nvPr/>
        </p:nvSpPr>
        <p:spPr>
          <a:xfrm>
            <a:off x="265469" y="10161489"/>
            <a:ext cx="6263786" cy="2272417"/>
          </a:xfrm>
          <a:prstGeom prst="rect">
            <a:avLst/>
          </a:prstGeom>
          <a:noFill/>
        </p:spPr>
        <p:txBody>
          <a:bodyPr wrap="square" rtlCol="0">
            <a:spAutoFit/>
          </a:bodyPr>
          <a:lstStyle/>
          <a:p>
            <a:pP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Ưu điểm của RSA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mã hóa nhanh do kích thước khóa tương đối ngắn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xử lý nhanh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Dễ dàng trao đổi khóa .</a:t>
            </a:r>
          </a:p>
          <a:p>
            <a:pPr>
              <a:lnSpc>
                <a:spcPct val="107000"/>
              </a:lnSpc>
              <a:spcAft>
                <a:spcPts val="800"/>
              </a:spcAft>
            </a:pP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p:txBody>
      </p:sp>
      <p:sp>
        <p:nvSpPr>
          <p:cNvPr id="21" name="Rounded Rectangle 7">
            <a:extLst>
              <a:ext uri="{FF2B5EF4-FFF2-40B4-BE49-F238E27FC236}">
                <a16:creationId xmlns:a16="http://schemas.microsoft.com/office/drawing/2014/main" id="{58104364-6A69-749E-ED68-164A1CD163F4}"/>
              </a:ext>
            </a:extLst>
          </p:cNvPr>
          <p:cNvSpPr/>
          <p:nvPr/>
        </p:nvSpPr>
        <p:spPr>
          <a:xfrm rot="5400000">
            <a:off x="13226935" y="4167570"/>
            <a:ext cx="3658118" cy="5295007"/>
          </a:xfrm>
          <a:prstGeom prst="roundRect">
            <a:avLst>
              <a:gd name="adj" fmla="val 7786"/>
            </a:avLst>
          </a:prstGeom>
          <a:gradFill flip="none" rotWithShape="1">
            <a:gsLst>
              <a:gs pos="0">
                <a:srgbClr val="FF7D7D"/>
              </a:gs>
              <a:gs pos="41000">
                <a:srgbClr val="FFFF66"/>
              </a:gs>
              <a:gs pos="100000">
                <a:srgbClr val="947BD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13">
            <a:extLst>
              <a:ext uri="{FF2B5EF4-FFF2-40B4-BE49-F238E27FC236}">
                <a16:creationId xmlns:a16="http://schemas.microsoft.com/office/drawing/2014/main" id="{4BCD0836-FEC6-9100-C6E9-6449C69C48D4}"/>
              </a:ext>
            </a:extLst>
          </p:cNvPr>
          <p:cNvSpPr txBox="1"/>
          <p:nvPr/>
        </p:nvSpPr>
        <p:spPr>
          <a:xfrm>
            <a:off x="9562047" y="8644132"/>
            <a:ext cx="4967345" cy="2557367"/>
          </a:xfrm>
          <a:prstGeom prst="rect">
            <a:avLst/>
          </a:prstGeom>
          <a:noFill/>
        </p:spPr>
        <p:txBody>
          <a:bodyPr wrap="square" rtlCol="0">
            <a:spAutoFit/>
          </a:bodyPr>
          <a:lstStyle/>
          <a:p>
            <a:pPr algn="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Nhược điểm</a:t>
            </a:r>
          </a:p>
          <a:p>
            <a:pPr marL="285750" indent="-285750" algn="r">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Một nhược điểm lớn của thuật toán RSA đó là tốc độ mã hóa chậm hơn nhiều so với thuật toán mã hóa DES. Do vậy trong một vài trường hợp để tăng tốc độ, người mã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hoá</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sẽ mã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hoá</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tài liệu bằng một thuật toán mã hóa khác nhưng khóa sẽ được mã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hoá</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bằng RSA </a:t>
            </a:r>
          </a:p>
        </p:txBody>
      </p:sp>
      <p:pic>
        <p:nvPicPr>
          <p:cNvPr id="4" name="Picture 6" descr="ECDSA vs RSA: Everything You Need to Know">
            <a:extLst>
              <a:ext uri="{FF2B5EF4-FFF2-40B4-BE49-F238E27FC236}">
                <a16:creationId xmlns:a16="http://schemas.microsoft.com/office/drawing/2014/main" id="{A85B2556-2EB9-1B10-36B3-79090CE47F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40600" y="1511717"/>
            <a:ext cx="5628640" cy="2806700"/>
          </a:xfrm>
          <a:prstGeom prst="rect">
            <a:avLst/>
          </a:prstGeom>
          <a:noFill/>
          <a:ln>
            <a:noFill/>
          </a:ln>
        </p:spPr>
      </p:pic>
      <p:sp>
        <p:nvSpPr>
          <p:cNvPr id="2" name="Tiêu đề 1">
            <a:extLst>
              <a:ext uri="{FF2B5EF4-FFF2-40B4-BE49-F238E27FC236}">
                <a16:creationId xmlns:a16="http://schemas.microsoft.com/office/drawing/2014/main" id="{DFE5637A-C070-860E-928B-896F93AE38D1}"/>
              </a:ext>
            </a:extLst>
          </p:cNvPr>
          <p:cNvSpPr txBox="1">
            <a:spLocks/>
          </p:cNvSpPr>
          <p:nvPr/>
        </p:nvSpPr>
        <p:spPr>
          <a:xfrm>
            <a:off x="-8524605" y="73301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1 : Sử dụng DES </a:t>
            </a:r>
          </a:p>
        </p:txBody>
      </p:sp>
      <p:pic>
        <p:nvPicPr>
          <p:cNvPr id="18" name="Hình ảnh 17" descr="What is Advanced Encryption Standard (AES)❓">
            <a:extLst>
              <a:ext uri="{FF2B5EF4-FFF2-40B4-BE49-F238E27FC236}">
                <a16:creationId xmlns:a16="http://schemas.microsoft.com/office/drawing/2014/main" id="{7DEFEC21-77B0-6D8B-A05D-380992A6BF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1471" y="2058582"/>
            <a:ext cx="5943600" cy="3564255"/>
          </a:xfrm>
          <a:custGeom>
            <a:avLst/>
            <a:gdLst>
              <a:gd name="connsiteX0" fmla="*/ 245898 w 5943600"/>
              <a:gd name="connsiteY0" fmla="*/ 0 h 3564255"/>
              <a:gd name="connsiteX1" fmla="*/ 5943600 w 5943600"/>
              <a:gd name="connsiteY1" fmla="*/ 0 h 3564255"/>
              <a:gd name="connsiteX2" fmla="*/ 5943600 w 5943600"/>
              <a:gd name="connsiteY2" fmla="*/ 3564255 h 3564255"/>
              <a:gd name="connsiteX3" fmla="*/ 245898 w 5943600"/>
              <a:gd name="connsiteY3" fmla="*/ 3564255 h 3564255"/>
              <a:gd name="connsiteX4" fmla="*/ 0 w 5943600"/>
              <a:gd name="connsiteY4" fmla="*/ 3318357 h 3564255"/>
              <a:gd name="connsiteX5" fmla="*/ 0 w 5943600"/>
              <a:gd name="connsiteY5" fmla="*/ 245898 h 3564255"/>
              <a:gd name="connsiteX6" fmla="*/ 245898 w 5943600"/>
              <a:gd name="connsiteY6" fmla="*/ 0 h 356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3600" h="3564255">
                <a:moveTo>
                  <a:pt x="245898" y="0"/>
                </a:moveTo>
                <a:lnTo>
                  <a:pt x="5943600" y="0"/>
                </a:lnTo>
                <a:lnTo>
                  <a:pt x="5943600" y="3564255"/>
                </a:lnTo>
                <a:lnTo>
                  <a:pt x="245898" y="3564255"/>
                </a:lnTo>
                <a:cubicBezTo>
                  <a:pt x="110092" y="3564255"/>
                  <a:pt x="0" y="3454163"/>
                  <a:pt x="0" y="3318357"/>
                </a:cubicBezTo>
                <a:lnTo>
                  <a:pt x="0" y="245898"/>
                </a:lnTo>
                <a:cubicBezTo>
                  <a:pt x="0" y="110092"/>
                  <a:pt x="110092" y="0"/>
                  <a:pt x="245898" y="0"/>
                </a:cubicBezTo>
                <a:close/>
              </a:path>
            </a:pathLst>
          </a:custGeom>
          <a:noFill/>
          <a:ln>
            <a:noFill/>
          </a:ln>
        </p:spPr>
      </p:pic>
    </p:spTree>
    <p:extLst>
      <p:ext uri="{BB962C8B-B14F-4D97-AF65-F5344CB8AC3E}">
        <p14:creationId xmlns:p14="http://schemas.microsoft.com/office/powerpoint/2010/main" val="12639744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extLst>
              <a:ext uri="{BEBA8EAE-BF5A-486C-A8C5-ECC9F3942E4B}">
                <a14:imgProps xmlns:a14="http://schemas.microsoft.com/office/drawing/2010/main">
                  <a14:imgLayer r:embed="rId3">
                    <a14:imgEffect>
                      <a14:artisticLineDrawing/>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A92915F8-CC2B-268F-9CC8-91D5E8EE11D8}"/>
              </a:ext>
            </a:extLst>
          </p:cNvPr>
          <p:cNvSpPr/>
          <p:nvPr/>
        </p:nvSpPr>
        <p:spPr>
          <a:xfrm rot="16200000">
            <a:off x="3571713" y="-3334856"/>
            <a:ext cx="924422" cy="8768723"/>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ounded Rectangle 8">
            <a:extLst>
              <a:ext uri="{FF2B5EF4-FFF2-40B4-BE49-F238E27FC236}">
                <a16:creationId xmlns:a16="http://schemas.microsoft.com/office/drawing/2014/main" id="{D9C950D5-5A07-CE1E-0EDE-131BB663D105}"/>
              </a:ext>
            </a:extLst>
          </p:cNvPr>
          <p:cNvSpPr/>
          <p:nvPr/>
        </p:nvSpPr>
        <p:spPr>
          <a:xfrm>
            <a:off x="-4464055" y="7375768"/>
            <a:ext cx="5280050" cy="7651462"/>
          </a:xfrm>
          <a:prstGeom prst="roundRect">
            <a:avLst>
              <a:gd name="adj" fmla="val 15538"/>
            </a:avLst>
          </a:prstGeom>
          <a:gradFill flip="none" rotWithShape="1">
            <a:gsLst>
              <a:gs pos="0">
                <a:srgbClr val="FF2D2D">
                  <a:lumMod val="98000"/>
                </a:srgbClr>
              </a:gs>
              <a:gs pos="46000">
                <a:srgbClr val="FFB8D0"/>
              </a:gs>
              <a:gs pos="100000">
                <a:srgbClr val="947BD3"/>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4" name="Hình chữ nhật: Góc Tròn 13">
            <a:extLst>
              <a:ext uri="{FF2B5EF4-FFF2-40B4-BE49-F238E27FC236}">
                <a16:creationId xmlns:a16="http://schemas.microsoft.com/office/drawing/2014/main" id="{5C6FD719-FCC4-B95B-9340-E0398184505E}"/>
              </a:ext>
            </a:extLst>
          </p:cNvPr>
          <p:cNvSpPr/>
          <p:nvPr/>
        </p:nvSpPr>
        <p:spPr>
          <a:xfrm>
            <a:off x="8433056" y="1404723"/>
            <a:ext cx="7534784" cy="2130569"/>
          </a:xfrm>
          <a:prstGeom prst="roundRect">
            <a:avLst>
              <a:gd name="adj" fmla="val 6899"/>
            </a:avLst>
          </a:prstGeom>
          <a:gradFill>
            <a:gsLst>
              <a:gs pos="0">
                <a:srgbClr val="FF2D2D"/>
              </a:gs>
              <a:gs pos="46000">
                <a:srgbClr val="FCB1A6"/>
              </a:gs>
              <a:gs pos="100000">
                <a:srgbClr val="7030A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ounded Rectangle 2">
            <a:extLst>
              <a:ext uri="{FF2B5EF4-FFF2-40B4-BE49-F238E27FC236}">
                <a16:creationId xmlns:a16="http://schemas.microsoft.com/office/drawing/2014/main" id="{1F6BFF06-1654-7A21-730C-B30C2F650F18}"/>
              </a:ext>
            </a:extLst>
          </p:cNvPr>
          <p:cNvSpPr/>
          <p:nvPr/>
        </p:nvSpPr>
        <p:spPr>
          <a:xfrm>
            <a:off x="-4976607" y="2715331"/>
            <a:ext cx="5280050" cy="821619"/>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3600" dirty="0">
                <a:latin typeface="Merienda Medium" pitchFamily="2" charset="0"/>
              </a:rPr>
              <a:t>Kết Quả Yêu Cầu</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699362" y="3553004"/>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7" name="Rounded Rectangle 7">
            <a:extLst>
              <a:ext uri="{FF2B5EF4-FFF2-40B4-BE49-F238E27FC236}">
                <a16:creationId xmlns:a16="http://schemas.microsoft.com/office/drawing/2014/main" id="{F1F0FF37-3804-85DE-96DE-8C621566D190}"/>
              </a:ext>
            </a:extLst>
          </p:cNvPr>
          <p:cNvSpPr/>
          <p:nvPr/>
        </p:nvSpPr>
        <p:spPr>
          <a:xfrm>
            <a:off x="155845" y="64505"/>
            <a:ext cx="2683608" cy="473532"/>
          </a:xfrm>
          <a:prstGeom prst="roundRect">
            <a:avLst>
              <a:gd name="adj" fmla="val 5000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NỘI DUNG THỰC HIỆN</a:t>
            </a: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3 : Sử dụng AES </a:t>
            </a:r>
          </a:p>
        </p:txBody>
      </p:sp>
      <p:sp>
        <p:nvSpPr>
          <p:cNvPr id="5" name="TextBox 18">
            <a:extLst>
              <a:ext uri="{FF2B5EF4-FFF2-40B4-BE49-F238E27FC236}">
                <a16:creationId xmlns:a16="http://schemas.microsoft.com/office/drawing/2014/main" id="{DF269AFB-4239-7900-0E27-0776527DA983}"/>
              </a:ext>
            </a:extLst>
          </p:cNvPr>
          <p:cNvSpPr txBox="1"/>
          <p:nvPr/>
        </p:nvSpPr>
        <p:spPr>
          <a:xfrm>
            <a:off x="994726" y="11882055"/>
            <a:ext cx="4805272" cy="337611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AES (viết tắt của từ tiếng anh: </a:t>
            </a:r>
            <a:r>
              <a:rPr lang="vi-VN" sz="2000" kern="100" dirty="0" err="1">
                <a:effectLst/>
                <a:latin typeface="Merienda" pitchFamily="2" charset="0"/>
                <a:ea typeface="Calibri" panose="020F0502020204030204" pitchFamily="34" charset="0"/>
                <a:cs typeface="Times New Roman" panose="02020603050405020304" pitchFamily="18" charset="0"/>
              </a:rPr>
              <a:t>Advanced</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Encryption</a:t>
            </a:r>
            <a:r>
              <a:rPr lang="vi-VN" sz="2000" kern="100" dirty="0">
                <a:effectLst/>
                <a:latin typeface="Merienda" pitchFamily="2" charset="0"/>
                <a:ea typeface="Calibri" panose="020F0502020204030204" pitchFamily="34" charset="0"/>
                <a:cs typeface="Times New Roman" panose="02020603050405020304" pitchFamily="18" charset="0"/>
              </a:rPr>
              <a:t> Standard, hay Tiêu chuẩn mã hóa nâng cao) là một thuật toán mã hóa khối được chính phủ Hoa Kỳ áp dụng làm tiêu chuẩn mã hóa. Thuật toán được xây dựng dựa trên </a:t>
            </a:r>
            <a:r>
              <a:rPr lang="vi-VN" sz="2000" kern="100" dirty="0" err="1">
                <a:effectLst/>
                <a:latin typeface="Merienda" pitchFamily="2" charset="0"/>
                <a:ea typeface="Calibri" panose="020F0502020204030204" pitchFamily="34" charset="0"/>
                <a:cs typeface="Times New Roman" panose="02020603050405020304" pitchFamily="18" charset="0"/>
              </a:rPr>
              <a:t>Rijndael</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Cipher</a:t>
            </a:r>
            <a:r>
              <a:rPr lang="vi-VN" sz="2000" kern="100" dirty="0">
                <a:effectLst/>
                <a:latin typeface="Merienda" pitchFamily="2" charset="0"/>
                <a:ea typeface="Calibri" panose="020F0502020204030204" pitchFamily="34" charset="0"/>
                <a:cs typeface="Times New Roman" panose="02020603050405020304" pitchFamily="18" charset="0"/>
              </a:rPr>
              <a:t> phát triển bởi 2 nhà mật mã học người Bỉ: </a:t>
            </a:r>
            <a:r>
              <a:rPr lang="vi-VN" sz="2000" kern="100" dirty="0" err="1">
                <a:effectLst/>
                <a:latin typeface="Merienda" pitchFamily="2" charset="0"/>
                <a:ea typeface="Calibri" panose="020F0502020204030204" pitchFamily="34" charset="0"/>
                <a:cs typeface="Times New Roman" panose="02020603050405020304" pitchFamily="18" charset="0"/>
              </a:rPr>
              <a:t>Joan</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Daemen</a:t>
            </a:r>
            <a:r>
              <a:rPr lang="vi-VN" sz="2000" kern="100" dirty="0">
                <a:effectLst/>
                <a:latin typeface="Merienda" pitchFamily="2" charset="0"/>
                <a:ea typeface="Calibri" panose="020F0502020204030204" pitchFamily="34" charset="0"/>
                <a:cs typeface="Times New Roman" panose="02020603050405020304" pitchFamily="18" charset="0"/>
              </a:rPr>
              <a:t> và </a:t>
            </a:r>
            <a:r>
              <a:rPr lang="vi-VN" sz="2000" kern="100" dirty="0" err="1">
                <a:effectLst/>
                <a:latin typeface="Merienda" pitchFamily="2" charset="0"/>
                <a:ea typeface="Calibri" panose="020F0502020204030204" pitchFamily="34" charset="0"/>
                <a:cs typeface="Times New Roman" panose="02020603050405020304" pitchFamily="18" charset="0"/>
              </a:rPr>
              <a:t>Vincent</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Rijmen</a:t>
            </a:r>
            <a:r>
              <a:rPr lang="vi-VN" sz="2000" kern="100" dirty="0">
                <a:effectLst/>
                <a:latin typeface="Merienda" pitchFamily="2" charset="0"/>
                <a:ea typeface="Calibri" panose="020F0502020204030204" pitchFamily="34" charset="0"/>
                <a:cs typeface="Times New Roman" panose="02020603050405020304" pitchFamily="18" charset="0"/>
              </a:rPr>
              <a:t> .</a:t>
            </a:r>
          </a:p>
        </p:txBody>
      </p:sp>
      <p:sp>
        <p:nvSpPr>
          <p:cNvPr id="19" name="Rounded Rectangle 7">
            <a:extLst>
              <a:ext uri="{FF2B5EF4-FFF2-40B4-BE49-F238E27FC236}">
                <a16:creationId xmlns:a16="http://schemas.microsoft.com/office/drawing/2014/main" id="{1751DD44-902C-A273-CDCF-AF2F6691F2BE}"/>
              </a:ext>
            </a:extLst>
          </p:cNvPr>
          <p:cNvSpPr/>
          <p:nvPr/>
        </p:nvSpPr>
        <p:spPr>
          <a:xfrm rot="16200000">
            <a:off x="2853805" y="-851624"/>
            <a:ext cx="3054001" cy="7899814"/>
          </a:xfrm>
          <a:prstGeom prst="roundRect">
            <a:avLst>
              <a:gd name="adj" fmla="val 7786"/>
            </a:avLst>
          </a:prstGeom>
          <a:gradFill>
            <a:gsLst>
              <a:gs pos="0">
                <a:srgbClr val="FFFF66"/>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 name="TextBox 3">
            <a:extLst>
              <a:ext uri="{FF2B5EF4-FFF2-40B4-BE49-F238E27FC236}">
                <a16:creationId xmlns:a16="http://schemas.microsoft.com/office/drawing/2014/main" id="{5894B24C-48AD-2D5F-4C7B-CB2191704AF8}"/>
              </a:ext>
            </a:extLst>
          </p:cNvPr>
          <p:cNvSpPr txBox="1"/>
          <p:nvPr/>
        </p:nvSpPr>
        <p:spPr>
          <a:xfrm>
            <a:off x="558356" y="1657442"/>
            <a:ext cx="7899812" cy="3509445"/>
          </a:xfrm>
          <a:prstGeom prst="rect">
            <a:avLst/>
          </a:prstGeom>
          <a:noFill/>
        </p:spPr>
        <p:txBody>
          <a:bodyPr wrap="square" rtlCol="0">
            <a:spAutoFit/>
          </a:bodyPr>
          <a:lstStyle/>
          <a:p>
            <a:pP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Ưu điểm của AES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Tính bảo mật cao: AES là một thuật toán mã hóa đối xứng mạnh, có khả năng đảm bảo tính bảo mật cao trong việc mã hóa và giải mã dữ liệu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nhanh: Thuật toán này có tốc độ mã hóa và giải mã rất nhanh, phù hợp với các ứng dụng đòi hỏi tốc độ cao như truyền dữ liệu qua mạng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Linh hoạt: AES cũng có thể sử dụng các khóa với độ dài khác nhau (128, 192 hoặc 256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bit</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để tăng cường tính bảo mật .</a:t>
            </a:r>
          </a:p>
          <a:p>
            <a:pPr>
              <a:lnSpc>
                <a:spcPct val="107000"/>
              </a:lnSpc>
              <a:spcAft>
                <a:spcPts val="800"/>
              </a:spcAft>
            </a:pP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p:txBody>
      </p:sp>
      <p:sp>
        <p:nvSpPr>
          <p:cNvPr id="21" name="Rounded Rectangle 7">
            <a:extLst>
              <a:ext uri="{FF2B5EF4-FFF2-40B4-BE49-F238E27FC236}">
                <a16:creationId xmlns:a16="http://schemas.microsoft.com/office/drawing/2014/main" id="{58104364-6A69-749E-ED68-164A1CD163F4}"/>
              </a:ext>
            </a:extLst>
          </p:cNvPr>
          <p:cNvSpPr/>
          <p:nvPr/>
        </p:nvSpPr>
        <p:spPr>
          <a:xfrm rot="5400000">
            <a:off x="5003081" y="-239580"/>
            <a:ext cx="2113815" cy="11952337"/>
          </a:xfrm>
          <a:prstGeom prst="roundRect">
            <a:avLst>
              <a:gd name="adj" fmla="val 7786"/>
            </a:avLst>
          </a:prstGeom>
          <a:gradFill flip="none" rotWithShape="1">
            <a:gsLst>
              <a:gs pos="0">
                <a:srgbClr val="FF7D7D"/>
              </a:gs>
              <a:gs pos="41000">
                <a:srgbClr val="FFFF66"/>
              </a:gs>
              <a:gs pos="100000">
                <a:srgbClr val="947BD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13">
            <a:extLst>
              <a:ext uri="{FF2B5EF4-FFF2-40B4-BE49-F238E27FC236}">
                <a16:creationId xmlns:a16="http://schemas.microsoft.com/office/drawing/2014/main" id="{4BCD0836-FEC6-9100-C6E9-6449C69C48D4}"/>
              </a:ext>
            </a:extLst>
          </p:cNvPr>
          <p:cNvSpPr txBox="1"/>
          <p:nvPr/>
        </p:nvSpPr>
        <p:spPr>
          <a:xfrm>
            <a:off x="0" y="4679679"/>
            <a:ext cx="12036157" cy="2169825"/>
          </a:xfrm>
          <a:prstGeom prst="rect">
            <a:avLst/>
          </a:prstGeom>
          <a:noFill/>
        </p:spPr>
        <p:txBody>
          <a:bodyPr wrap="square" rtlCol="0">
            <a:spAutoFit/>
          </a:bodyPr>
          <a:lstStyle/>
          <a:p>
            <a:pPr marL="228600" algn="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Nhược điểm của AES </a:t>
            </a:r>
            <a:endParaRPr lang="vi-VN" sz="1800" kern="100" dirty="0">
              <a:effectLst/>
              <a:latin typeface="Merienda Light" pitchFamily="2"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SzPts val="1000"/>
              <a:buFont typeface="Symbol" panose="05050102010706020507" pitchFamily="18" charset="2"/>
              <a:buChar char=""/>
              <a:tabLst>
                <a:tab pos="457200" algn="l"/>
              </a:tabLst>
            </a:pP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Quá</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trình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trao</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đổi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phải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được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thực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hiện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qua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một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hệ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thống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mã</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khai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khác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SzPts val="1000"/>
              <a:buFont typeface="Symbol" panose="05050102010706020507" pitchFamily="18" charset="2"/>
              <a:buChar char=""/>
              <a:tabLst>
                <a:tab pos="457200" algn="l"/>
              </a:tabLst>
            </a:pP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Cũng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như</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một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số</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khác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AES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cũng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bị</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tác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động với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phương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pháp</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tấn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kênh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bên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(side channel attack)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tức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là</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việc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tấn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lên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các hệ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thống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thực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hiện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có</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nguy</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cơ</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làm</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lộ</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dữ</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liệu</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SzPts val="1000"/>
              <a:buFont typeface="Symbol" panose="05050102010706020507" pitchFamily="18" charset="2"/>
              <a:buChar char=""/>
              <a:tabLst>
                <a:tab pos="457200" algn="l"/>
              </a:tabLst>
            </a:pP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Chính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vì</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việc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mô</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tả</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khá</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đơn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giản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nên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nhiều</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nhà</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mật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mã</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học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lo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sợ</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rằng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AES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sẽ</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bị</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tấn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một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tương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lai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xa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với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sự</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giúp</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sức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của các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nghệ</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hiện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đại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hơn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p:txBody>
      </p:sp>
      <p:sp>
        <p:nvSpPr>
          <p:cNvPr id="2" name="Tiêu đề 1">
            <a:extLst>
              <a:ext uri="{FF2B5EF4-FFF2-40B4-BE49-F238E27FC236}">
                <a16:creationId xmlns:a16="http://schemas.microsoft.com/office/drawing/2014/main" id="{DFE5637A-C070-860E-928B-896F93AE38D1}"/>
              </a:ext>
            </a:extLst>
          </p:cNvPr>
          <p:cNvSpPr txBox="1">
            <a:spLocks/>
          </p:cNvSpPr>
          <p:nvPr/>
        </p:nvSpPr>
        <p:spPr>
          <a:xfrm>
            <a:off x="-8524605" y="73301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1 : Sử dụng DES </a:t>
            </a:r>
          </a:p>
        </p:txBody>
      </p:sp>
      <p:sp>
        <p:nvSpPr>
          <p:cNvPr id="8" name="Rounded Rectangle 8">
            <a:extLst>
              <a:ext uri="{FF2B5EF4-FFF2-40B4-BE49-F238E27FC236}">
                <a16:creationId xmlns:a16="http://schemas.microsoft.com/office/drawing/2014/main" id="{81AC4A70-569A-94D9-3F8D-AF650676E96A}"/>
              </a:ext>
            </a:extLst>
          </p:cNvPr>
          <p:cNvSpPr/>
          <p:nvPr/>
        </p:nvSpPr>
        <p:spPr>
          <a:xfrm rot="16200000">
            <a:off x="17658853" y="-1334748"/>
            <a:ext cx="2693535" cy="12221032"/>
          </a:xfrm>
          <a:prstGeom prst="roundRect">
            <a:avLst>
              <a:gd name="adj" fmla="val 15113"/>
            </a:avLst>
          </a:prstGeom>
          <a:gradFill flip="none" rotWithShape="1">
            <a:gsLst>
              <a:gs pos="54000">
                <a:srgbClr val="FEE5E1"/>
              </a:gs>
              <a:gs pos="0">
                <a:srgbClr val="0081A7"/>
              </a:gs>
              <a:gs pos="100000">
                <a:srgbClr val="FFB8D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ounded Rectangle 2">
            <a:extLst>
              <a:ext uri="{FF2B5EF4-FFF2-40B4-BE49-F238E27FC236}">
                <a16:creationId xmlns:a16="http://schemas.microsoft.com/office/drawing/2014/main" id="{081A6B11-AE94-FA4E-C6BB-53BDBE8A801E}"/>
              </a:ext>
            </a:extLst>
          </p:cNvPr>
          <p:cNvSpPr/>
          <p:nvPr/>
        </p:nvSpPr>
        <p:spPr>
          <a:xfrm>
            <a:off x="71438" y="7052849"/>
            <a:ext cx="12192000" cy="6829994"/>
          </a:xfrm>
          <a:prstGeom prst="roundRect">
            <a:avLst>
              <a:gd name="adj" fmla="val 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8800" dirty="0">
                <a:latin typeface="Merienda Medium" pitchFamily="2" charset="0"/>
              </a:rPr>
              <a:t>KẾT QUẢ THỰC HIỆN</a:t>
            </a:r>
          </a:p>
        </p:txBody>
      </p:sp>
      <p:sp>
        <p:nvSpPr>
          <p:cNvPr id="10" name="Rounded Rectangle 17">
            <a:extLst>
              <a:ext uri="{FF2B5EF4-FFF2-40B4-BE49-F238E27FC236}">
                <a16:creationId xmlns:a16="http://schemas.microsoft.com/office/drawing/2014/main" id="{EC52870C-D9B5-42D4-90F2-EDA5BB5033B5}"/>
              </a:ext>
            </a:extLst>
          </p:cNvPr>
          <p:cNvSpPr/>
          <p:nvPr/>
        </p:nvSpPr>
        <p:spPr>
          <a:xfrm rot="5400000">
            <a:off x="-4435500" y="-2541326"/>
            <a:ext cx="956442" cy="7213682"/>
          </a:xfrm>
          <a:prstGeom prst="roundRect">
            <a:avLst>
              <a:gd name="adj" fmla="val 50000"/>
            </a:avLst>
          </a:prstGeom>
          <a:gradFill>
            <a:gsLst>
              <a:gs pos="59000">
                <a:srgbClr val="FFC0CB"/>
              </a:gs>
              <a:gs pos="29000">
                <a:srgbClr val="FFC0CB"/>
              </a:gs>
              <a:gs pos="0">
                <a:schemeClr val="accent1">
                  <a:lumMod val="45000"/>
                  <a:lumOff val="55000"/>
                </a:schemeClr>
              </a:gs>
              <a:gs pos="87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1" name="Đồ họa 24" descr="Internet outline">
            <a:extLst>
              <a:ext uri="{FF2B5EF4-FFF2-40B4-BE49-F238E27FC236}">
                <a16:creationId xmlns:a16="http://schemas.microsoft.com/office/drawing/2014/main" id="{C2A62BC8-5A31-7498-040F-73C32936AFF8}"/>
              </a:ext>
            </a:extLst>
          </p:cNvPr>
          <p:cNvGrpSpPr/>
          <p:nvPr/>
        </p:nvGrpSpPr>
        <p:grpSpPr>
          <a:xfrm>
            <a:off x="994726" y="8232273"/>
            <a:ext cx="3298292" cy="1971499"/>
            <a:chOff x="760955" y="4665444"/>
            <a:chExt cx="3298292" cy="1971499"/>
          </a:xfrm>
          <a:gradFill flip="none" rotWithShape="1">
            <a:gsLst>
              <a:gs pos="44000">
                <a:srgbClr val="7030A0"/>
              </a:gs>
              <a:gs pos="0">
                <a:srgbClr val="00B0F0"/>
              </a:gs>
              <a:gs pos="100000">
                <a:srgbClr val="0070C0"/>
              </a:gs>
            </a:gsLst>
            <a:lin ang="2700000" scaled="1"/>
            <a:tileRect/>
          </a:gradFill>
        </p:grpSpPr>
        <p:sp>
          <p:nvSpPr>
            <p:cNvPr id="16" name="Hình tự do: Hình 15">
              <a:extLst>
                <a:ext uri="{FF2B5EF4-FFF2-40B4-BE49-F238E27FC236}">
                  <a16:creationId xmlns:a16="http://schemas.microsoft.com/office/drawing/2014/main" id="{596A447F-EEF8-CA1B-02F4-E204932B9A26}"/>
                </a:ext>
              </a:extLst>
            </p:cNvPr>
            <p:cNvSpPr/>
            <p:nvPr/>
          </p:nvSpPr>
          <p:spPr>
            <a:xfrm>
              <a:off x="1370425" y="4844751"/>
              <a:ext cx="2079351" cy="1290925"/>
            </a:xfrm>
            <a:custGeom>
              <a:avLst/>
              <a:gdLst>
                <a:gd name="connsiteX0" fmla="*/ 2079212 w 2079351"/>
                <a:gd name="connsiteY0" fmla="*/ 1290295 h 1290925"/>
                <a:gd name="connsiteX1" fmla="*/ 2079351 w 2079351"/>
                <a:gd name="connsiteY1" fmla="*/ 0 h 1290925"/>
                <a:gd name="connsiteX2" fmla="*/ 0 w 2079351"/>
                <a:gd name="connsiteY2" fmla="*/ 0 h 1290925"/>
                <a:gd name="connsiteX3" fmla="*/ 0 w 2079351"/>
                <a:gd name="connsiteY3" fmla="*/ 1290926 h 1290925"/>
                <a:gd name="connsiteX4" fmla="*/ 71698 w 2079351"/>
                <a:gd name="connsiteY4" fmla="*/ 71698 h 1290925"/>
                <a:gd name="connsiteX5" fmla="*/ 2007653 w 2079351"/>
                <a:gd name="connsiteY5" fmla="*/ 71698 h 1290925"/>
                <a:gd name="connsiteX6" fmla="*/ 2007513 w 2079351"/>
                <a:gd name="connsiteY6" fmla="*/ 1218615 h 1290925"/>
                <a:gd name="connsiteX7" fmla="*/ 71698 w 2079351"/>
                <a:gd name="connsiteY7" fmla="*/ 1219203 h 12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9351" h="1290925">
                  <a:moveTo>
                    <a:pt x="2079212" y="1290295"/>
                  </a:moveTo>
                  <a:lnTo>
                    <a:pt x="2079351" y="0"/>
                  </a:lnTo>
                  <a:lnTo>
                    <a:pt x="0" y="0"/>
                  </a:lnTo>
                  <a:lnTo>
                    <a:pt x="0" y="1290926"/>
                  </a:lnTo>
                  <a:close/>
                  <a:moveTo>
                    <a:pt x="71698" y="71698"/>
                  </a:moveTo>
                  <a:lnTo>
                    <a:pt x="2007653" y="71698"/>
                  </a:lnTo>
                  <a:lnTo>
                    <a:pt x="2007513" y="1218615"/>
                  </a:lnTo>
                  <a:lnTo>
                    <a:pt x="71698" y="1219203"/>
                  </a:lnTo>
                  <a:close/>
                </a:path>
              </a:pathLst>
            </a:custGeom>
            <a:grpFill/>
            <a:ln w="35818" cap="flat">
              <a:noFill/>
              <a:prstDash val="solid"/>
              <a:miter/>
            </a:ln>
          </p:spPr>
          <p:txBody>
            <a:bodyPr rtlCol="0" anchor="ctr"/>
            <a:lstStyle/>
            <a:p>
              <a:endParaRPr lang="vi-VN"/>
            </a:p>
          </p:txBody>
        </p:sp>
        <p:sp>
          <p:nvSpPr>
            <p:cNvPr id="18" name="Hình tự do: Hình 17">
              <a:extLst>
                <a:ext uri="{FF2B5EF4-FFF2-40B4-BE49-F238E27FC236}">
                  <a16:creationId xmlns:a16="http://schemas.microsoft.com/office/drawing/2014/main" id="{729C7963-0238-3468-7A61-4544C460D35C}"/>
                </a:ext>
              </a:extLst>
            </p:cNvPr>
            <p:cNvSpPr/>
            <p:nvPr/>
          </p:nvSpPr>
          <p:spPr>
            <a:xfrm>
              <a:off x="1191180" y="4665444"/>
              <a:ext cx="2437842" cy="1613689"/>
            </a:xfrm>
            <a:custGeom>
              <a:avLst/>
              <a:gdLst>
                <a:gd name="connsiteX0" fmla="*/ 71698 w 2437842"/>
                <a:gd name="connsiteY0" fmla="*/ 143396 h 1613689"/>
                <a:gd name="connsiteX1" fmla="*/ 143396 w 2437842"/>
                <a:gd name="connsiteY1" fmla="*/ 71698 h 1613689"/>
                <a:gd name="connsiteX2" fmla="*/ 2294446 w 2437842"/>
                <a:gd name="connsiteY2" fmla="*/ 71698 h 1613689"/>
                <a:gd name="connsiteX3" fmla="*/ 2366144 w 2437842"/>
                <a:gd name="connsiteY3" fmla="*/ 143396 h 1613689"/>
                <a:gd name="connsiteX4" fmla="*/ 2366144 w 2437842"/>
                <a:gd name="connsiteY4" fmla="*/ 1613690 h 1613689"/>
                <a:gd name="connsiteX5" fmla="*/ 2437842 w 2437842"/>
                <a:gd name="connsiteY5" fmla="*/ 1613690 h 1613689"/>
                <a:gd name="connsiteX6" fmla="*/ 2437842 w 2437842"/>
                <a:gd name="connsiteY6" fmla="*/ 143396 h 1613689"/>
                <a:gd name="connsiteX7" fmla="*/ 2294446 w 2437842"/>
                <a:gd name="connsiteY7" fmla="*/ 0 h 1613689"/>
                <a:gd name="connsiteX8" fmla="*/ 143396 w 2437842"/>
                <a:gd name="connsiteY8" fmla="*/ 0 h 1613689"/>
                <a:gd name="connsiteX9" fmla="*/ 0 w 2437842"/>
                <a:gd name="connsiteY9" fmla="*/ 143396 h 1613689"/>
                <a:gd name="connsiteX10" fmla="*/ 0 w 2437842"/>
                <a:gd name="connsiteY10" fmla="*/ 1613690 h 1613689"/>
                <a:gd name="connsiteX11" fmla="*/ 71698 w 2437842"/>
                <a:gd name="connsiteY11" fmla="*/ 1613690 h 161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7842" h="1613689">
                  <a:moveTo>
                    <a:pt x="71698" y="143396"/>
                  </a:moveTo>
                  <a:cubicBezTo>
                    <a:pt x="71745" y="103819"/>
                    <a:pt x="103819" y="71745"/>
                    <a:pt x="143396" y="71698"/>
                  </a:cubicBezTo>
                  <a:lnTo>
                    <a:pt x="2294446" y="71698"/>
                  </a:lnTo>
                  <a:cubicBezTo>
                    <a:pt x="2334024" y="71748"/>
                    <a:pt x="2366094" y="103819"/>
                    <a:pt x="2366144" y="143396"/>
                  </a:cubicBezTo>
                  <a:lnTo>
                    <a:pt x="2366144" y="1613690"/>
                  </a:lnTo>
                  <a:lnTo>
                    <a:pt x="2437842" y="1613690"/>
                  </a:lnTo>
                  <a:lnTo>
                    <a:pt x="2437842" y="143396"/>
                  </a:lnTo>
                  <a:cubicBezTo>
                    <a:pt x="2437760" y="64234"/>
                    <a:pt x="2373608" y="82"/>
                    <a:pt x="2294446" y="0"/>
                  </a:cubicBezTo>
                  <a:lnTo>
                    <a:pt x="143396" y="0"/>
                  </a:lnTo>
                  <a:cubicBezTo>
                    <a:pt x="64234" y="82"/>
                    <a:pt x="82" y="64234"/>
                    <a:pt x="0" y="143396"/>
                  </a:cubicBezTo>
                  <a:lnTo>
                    <a:pt x="0" y="1613690"/>
                  </a:lnTo>
                  <a:lnTo>
                    <a:pt x="71698" y="1613690"/>
                  </a:lnTo>
                  <a:close/>
                </a:path>
              </a:pathLst>
            </a:custGeom>
            <a:grpFill/>
            <a:ln w="35818" cap="flat">
              <a:noFill/>
              <a:prstDash val="solid"/>
              <a:miter/>
            </a:ln>
          </p:spPr>
          <p:txBody>
            <a:bodyPr rtlCol="0" anchor="ctr"/>
            <a:lstStyle/>
            <a:p>
              <a:endParaRPr lang="vi-VN"/>
            </a:p>
          </p:txBody>
        </p:sp>
        <p:sp>
          <p:nvSpPr>
            <p:cNvPr id="23" name="Hình tự do: Hình 22">
              <a:extLst>
                <a:ext uri="{FF2B5EF4-FFF2-40B4-BE49-F238E27FC236}">
                  <a16:creationId xmlns:a16="http://schemas.microsoft.com/office/drawing/2014/main" id="{9A38062B-9463-A86B-1C30-7FAD8E652292}"/>
                </a:ext>
              </a:extLst>
            </p:cNvPr>
            <p:cNvSpPr/>
            <p:nvPr/>
          </p:nvSpPr>
          <p:spPr>
            <a:xfrm>
              <a:off x="760955" y="6386000"/>
              <a:ext cx="3298292" cy="250943"/>
            </a:xfrm>
            <a:custGeom>
              <a:avLst/>
              <a:gdLst>
                <a:gd name="connsiteX0" fmla="*/ 1828408 w 3298292"/>
                <a:gd name="connsiteY0" fmla="*/ 0 h 250943"/>
                <a:gd name="connsiteX1" fmla="*/ 1828408 w 3298292"/>
                <a:gd name="connsiteY1" fmla="*/ 71698 h 250943"/>
                <a:gd name="connsiteX2" fmla="*/ 1469885 w 3298292"/>
                <a:gd name="connsiteY2" fmla="*/ 71698 h 250943"/>
                <a:gd name="connsiteX3" fmla="*/ 1469885 w 3298292"/>
                <a:gd name="connsiteY3" fmla="*/ 0 h 250943"/>
                <a:gd name="connsiteX4" fmla="*/ 0 w 3298292"/>
                <a:gd name="connsiteY4" fmla="*/ 0 h 250943"/>
                <a:gd name="connsiteX5" fmla="*/ 0 w 3298292"/>
                <a:gd name="connsiteY5" fmla="*/ 71662 h 250943"/>
                <a:gd name="connsiteX6" fmla="*/ 179245 w 3298292"/>
                <a:gd name="connsiteY6" fmla="*/ 250944 h 250943"/>
                <a:gd name="connsiteX7" fmla="*/ 3119011 w 3298292"/>
                <a:gd name="connsiteY7" fmla="*/ 250944 h 250943"/>
                <a:gd name="connsiteX8" fmla="*/ 3298292 w 3298292"/>
                <a:gd name="connsiteY8" fmla="*/ 71662 h 250943"/>
                <a:gd name="connsiteX9" fmla="*/ 3298292 w 3298292"/>
                <a:gd name="connsiteY9" fmla="*/ 0 h 250943"/>
                <a:gd name="connsiteX10" fmla="*/ 3119011 w 3298292"/>
                <a:gd name="connsiteY10" fmla="*/ 179245 h 250943"/>
                <a:gd name="connsiteX11" fmla="*/ 179245 w 3298292"/>
                <a:gd name="connsiteY11" fmla="*/ 179245 h 250943"/>
                <a:gd name="connsiteX12" fmla="*/ 71698 w 3298292"/>
                <a:gd name="connsiteY12" fmla="*/ 71698 h 250943"/>
                <a:gd name="connsiteX13" fmla="*/ 1398186 w 3298292"/>
                <a:gd name="connsiteY13" fmla="*/ 71698 h 250943"/>
                <a:gd name="connsiteX14" fmla="*/ 1465099 w 3298292"/>
                <a:gd name="connsiteY14" fmla="*/ 143396 h 250943"/>
                <a:gd name="connsiteX15" fmla="*/ 1469885 w 3298292"/>
                <a:gd name="connsiteY15" fmla="*/ 143396 h 250943"/>
                <a:gd name="connsiteX16" fmla="*/ 1828408 w 3298292"/>
                <a:gd name="connsiteY16" fmla="*/ 143396 h 250943"/>
                <a:gd name="connsiteX17" fmla="*/ 1900106 w 3298292"/>
                <a:gd name="connsiteY17" fmla="*/ 76484 h 250943"/>
                <a:gd name="connsiteX18" fmla="*/ 1900106 w 3298292"/>
                <a:gd name="connsiteY18" fmla="*/ 71698 h 250943"/>
                <a:gd name="connsiteX19" fmla="*/ 3226594 w 3298292"/>
                <a:gd name="connsiteY19" fmla="*/ 71698 h 250943"/>
                <a:gd name="connsiteX20" fmla="*/ 3119011 w 3298292"/>
                <a:gd name="connsiteY20" fmla="*/ 179245 h 25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8292" h="250943">
                  <a:moveTo>
                    <a:pt x="1828408" y="0"/>
                  </a:moveTo>
                  <a:lnTo>
                    <a:pt x="1828408" y="71698"/>
                  </a:lnTo>
                  <a:lnTo>
                    <a:pt x="1469885" y="71698"/>
                  </a:lnTo>
                  <a:lnTo>
                    <a:pt x="1469885" y="0"/>
                  </a:lnTo>
                  <a:lnTo>
                    <a:pt x="0" y="0"/>
                  </a:lnTo>
                  <a:lnTo>
                    <a:pt x="0" y="71662"/>
                  </a:lnTo>
                  <a:cubicBezTo>
                    <a:pt x="105" y="170620"/>
                    <a:pt x="80289" y="250818"/>
                    <a:pt x="179245" y="250944"/>
                  </a:cubicBezTo>
                  <a:lnTo>
                    <a:pt x="3119011" y="250944"/>
                  </a:lnTo>
                  <a:cubicBezTo>
                    <a:pt x="3217980" y="250836"/>
                    <a:pt x="3298185" y="170631"/>
                    <a:pt x="3298292" y="71662"/>
                  </a:cubicBezTo>
                  <a:lnTo>
                    <a:pt x="3298292" y="0"/>
                  </a:lnTo>
                  <a:close/>
                  <a:moveTo>
                    <a:pt x="3119011" y="179245"/>
                  </a:moveTo>
                  <a:lnTo>
                    <a:pt x="179245" y="179245"/>
                  </a:lnTo>
                  <a:cubicBezTo>
                    <a:pt x="119881" y="179170"/>
                    <a:pt x="71775" y="131064"/>
                    <a:pt x="71698" y="71698"/>
                  </a:cubicBezTo>
                  <a:lnTo>
                    <a:pt x="1398186" y="71698"/>
                  </a:lnTo>
                  <a:cubicBezTo>
                    <a:pt x="1396864" y="109974"/>
                    <a:pt x="1426823" y="142073"/>
                    <a:pt x="1465099" y="143396"/>
                  </a:cubicBezTo>
                  <a:cubicBezTo>
                    <a:pt x="1466694" y="143450"/>
                    <a:pt x="1468289" y="143450"/>
                    <a:pt x="1469885" y="143396"/>
                  </a:cubicBezTo>
                  <a:lnTo>
                    <a:pt x="1828408" y="143396"/>
                  </a:lnTo>
                  <a:cubicBezTo>
                    <a:pt x="1866684" y="144719"/>
                    <a:pt x="1898783" y="114760"/>
                    <a:pt x="1900106" y="76484"/>
                  </a:cubicBezTo>
                  <a:cubicBezTo>
                    <a:pt x="1900160" y="74889"/>
                    <a:pt x="1900160" y="73293"/>
                    <a:pt x="1900106" y="71698"/>
                  </a:cubicBezTo>
                  <a:lnTo>
                    <a:pt x="3226594" y="71698"/>
                  </a:lnTo>
                  <a:cubicBezTo>
                    <a:pt x="3226501" y="131071"/>
                    <a:pt x="3178381" y="179170"/>
                    <a:pt x="3119011" y="179245"/>
                  </a:cubicBezTo>
                  <a:close/>
                </a:path>
              </a:pathLst>
            </a:custGeom>
            <a:grpFill/>
            <a:ln w="35818" cap="flat">
              <a:noFill/>
              <a:prstDash val="solid"/>
              <a:miter/>
            </a:ln>
          </p:spPr>
          <p:txBody>
            <a:bodyPr rtlCol="0" anchor="ctr"/>
            <a:lstStyle/>
            <a:p>
              <a:endParaRPr lang="vi-VN"/>
            </a:p>
          </p:txBody>
        </p:sp>
        <p:sp>
          <p:nvSpPr>
            <p:cNvPr id="24" name="Hình tự do: Hình 23">
              <a:extLst>
                <a:ext uri="{FF2B5EF4-FFF2-40B4-BE49-F238E27FC236}">
                  <a16:creationId xmlns:a16="http://schemas.microsoft.com/office/drawing/2014/main" id="{B6685D99-92F2-2C73-7BC9-34CF98263698}"/>
                </a:ext>
              </a:extLst>
            </p:cNvPr>
            <p:cNvSpPr/>
            <p:nvPr/>
          </p:nvSpPr>
          <p:spPr>
            <a:xfrm>
              <a:off x="1943975" y="5024415"/>
              <a:ext cx="932076" cy="932076"/>
            </a:xfrm>
            <a:custGeom>
              <a:avLst/>
              <a:gdLst>
                <a:gd name="connsiteX0" fmla="*/ 466038 w 932076"/>
                <a:gd name="connsiteY0" fmla="*/ 0 h 932076"/>
                <a:gd name="connsiteX1" fmla="*/ 0 w 932076"/>
                <a:gd name="connsiteY1" fmla="*/ 466038 h 932076"/>
                <a:gd name="connsiteX2" fmla="*/ 466038 w 932076"/>
                <a:gd name="connsiteY2" fmla="*/ 932076 h 932076"/>
                <a:gd name="connsiteX3" fmla="*/ 932076 w 932076"/>
                <a:gd name="connsiteY3" fmla="*/ 466038 h 932076"/>
                <a:gd name="connsiteX4" fmla="*/ 466038 w 932076"/>
                <a:gd name="connsiteY4" fmla="*/ 0 h 932076"/>
                <a:gd name="connsiteX5" fmla="*/ 858561 w 932076"/>
                <a:gd name="connsiteY5" fmla="*/ 430189 h 932076"/>
                <a:gd name="connsiteX6" fmla="*/ 732429 w 932076"/>
                <a:gd name="connsiteY6" fmla="*/ 430189 h 932076"/>
                <a:gd name="connsiteX7" fmla="*/ 582724 w 932076"/>
                <a:gd name="connsiteY7" fmla="*/ 89343 h 932076"/>
                <a:gd name="connsiteX8" fmla="*/ 858561 w 932076"/>
                <a:gd name="connsiteY8" fmla="*/ 430189 h 932076"/>
                <a:gd name="connsiteX9" fmla="*/ 430189 w 932076"/>
                <a:gd name="connsiteY9" fmla="*/ 115635 h 932076"/>
                <a:gd name="connsiteX10" fmla="*/ 430189 w 932076"/>
                <a:gd name="connsiteY10" fmla="*/ 430189 h 932076"/>
                <a:gd name="connsiteX11" fmla="*/ 271528 w 932076"/>
                <a:gd name="connsiteY11" fmla="*/ 430189 h 932076"/>
                <a:gd name="connsiteX12" fmla="*/ 430189 w 932076"/>
                <a:gd name="connsiteY12" fmla="*/ 115635 h 932076"/>
                <a:gd name="connsiteX13" fmla="*/ 430189 w 932076"/>
                <a:gd name="connsiteY13" fmla="*/ 501887 h 932076"/>
                <a:gd name="connsiteX14" fmla="*/ 430189 w 932076"/>
                <a:gd name="connsiteY14" fmla="*/ 816477 h 932076"/>
                <a:gd name="connsiteX15" fmla="*/ 271557 w 932076"/>
                <a:gd name="connsiteY15" fmla="*/ 501887 h 932076"/>
                <a:gd name="connsiteX16" fmla="*/ 501887 w 932076"/>
                <a:gd name="connsiteY16" fmla="*/ 816417 h 932076"/>
                <a:gd name="connsiteX17" fmla="*/ 501887 w 932076"/>
                <a:gd name="connsiteY17" fmla="*/ 501887 h 932076"/>
                <a:gd name="connsiteX18" fmla="*/ 660520 w 932076"/>
                <a:gd name="connsiteY18" fmla="*/ 501887 h 932076"/>
                <a:gd name="connsiteX19" fmla="*/ 501887 w 932076"/>
                <a:gd name="connsiteY19" fmla="*/ 816417 h 932076"/>
                <a:gd name="connsiteX20" fmla="*/ 501887 w 932076"/>
                <a:gd name="connsiteY20" fmla="*/ 430189 h 932076"/>
                <a:gd name="connsiteX21" fmla="*/ 501887 w 932076"/>
                <a:gd name="connsiteY21" fmla="*/ 115689 h 932076"/>
                <a:gd name="connsiteX22" fmla="*/ 660520 w 932076"/>
                <a:gd name="connsiteY22" fmla="*/ 430189 h 932076"/>
                <a:gd name="connsiteX23" fmla="*/ 348693 w 932076"/>
                <a:gd name="connsiteY23" fmla="*/ 89537 h 932076"/>
                <a:gd name="connsiteX24" fmla="*/ 199654 w 932076"/>
                <a:gd name="connsiteY24" fmla="*/ 430189 h 932076"/>
                <a:gd name="connsiteX25" fmla="*/ 73516 w 932076"/>
                <a:gd name="connsiteY25" fmla="*/ 430189 h 932076"/>
                <a:gd name="connsiteX26" fmla="*/ 348693 w 932076"/>
                <a:gd name="connsiteY26" fmla="*/ 89537 h 932076"/>
                <a:gd name="connsiteX27" fmla="*/ 73516 w 932076"/>
                <a:gd name="connsiteY27" fmla="*/ 501887 h 932076"/>
                <a:gd name="connsiteX28" fmla="*/ 199647 w 932076"/>
                <a:gd name="connsiteY28" fmla="*/ 501887 h 932076"/>
                <a:gd name="connsiteX29" fmla="*/ 349224 w 932076"/>
                <a:gd name="connsiteY29" fmla="*/ 842698 h 932076"/>
                <a:gd name="connsiteX30" fmla="*/ 73516 w 932076"/>
                <a:gd name="connsiteY30" fmla="*/ 501887 h 932076"/>
                <a:gd name="connsiteX31" fmla="*/ 582759 w 932076"/>
                <a:gd name="connsiteY31" fmla="*/ 842726 h 932076"/>
                <a:gd name="connsiteX32" fmla="*/ 732429 w 932076"/>
                <a:gd name="connsiteY32" fmla="*/ 501887 h 932076"/>
                <a:gd name="connsiteX33" fmla="*/ 858561 w 932076"/>
                <a:gd name="connsiteY33" fmla="*/ 501887 h 932076"/>
                <a:gd name="connsiteX34" fmla="*/ 582759 w 932076"/>
                <a:gd name="connsiteY34" fmla="*/ 842726 h 93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2076" h="932076">
                  <a:moveTo>
                    <a:pt x="466038" y="0"/>
                  </a:moveTo>
                  <a:cubicBezTo>
                    <a:pt x="208653" y="0"/>
                    <a:pt x="0" y="208653"/>
                    <a:pt x="0" y="466038"/>
                  </a:cubicBezTo>
                  <a:cubicBezTo>
                    <a:pt x="0" y="723424"/>
                    <a:pt x="208653" y="932076"/>
                    <a:pt x="466038" y="932076"/>
                  </a:cubicBezTo>
                  <a:cubicBezTo>
                    <a:pt x="723424" y="932076"/>
                    <a:pt x="932076" y="723424"/>
                    <a:pt x="932076" y="466038"/>
                  </a:cubicBezTo>
                  <a:cubicBezTo>
                    <a:pt x="931782" y="208774"/>
                    <a:pt x="723302" y="294"/>
                    <a:pt x="466038" y="0"/>
                  </a:cubicBezTo>
                  <a:close/>
                  <a:moveTo>
                    <a:pt x="858561" y="430189"/>
                  </a:moveTo>
                  <a:lnTo>
                    <a:pt x="732429" y="430189"/>
                  </a:lnTo>
                  <a:cubicBezTo>
                    <a:pt x="727471" y="301720"/>
                    <a:pt x="673970" y="179912"/>
                    <a:pt x="582724" y="89343"/>
                  </a:cubicBezTo>
                  <a:cubicBezTo>
                    <a:pt x="735053" y="136847"/>
                    <a:pt x="843863" y="271302"/>
                    <a:pt x="858561" y="430189"/>
                  </a:cubicBezTo>
                  <a:close/>
                  <a:moveTo>
                    <a:pt x="430189" y="115635"/>
                  </a:moveTo>
                  <a:lnTo>
                    <a:pt x="430189" y="430189"/>
                  </a:lnTo>
                  <a:lnTo>
                    <a:pt x="271528" y="430189"/>
                  </a:lnTo>
                  <a:cubicBezTo>
                    <a:pt x="280630" y="294995"/>
                    <a:pt x="340685" y="177094"/>
                    <a:pt x="430189" y="115635"/>
                  </a:cubicBezTo>
                  <a:close/>
                  <a:moveTo>
                    <a:pt x="430189" y="501887"/>
                  </a:moveTo>
                  <a:lnTo>
                    <a:pt x="430189" y="816477"/>
                  </a:lnTo>
                  <a:cubicBezTo>
                    <a:pt x="340785" y="754921"/>
                    <a:pt x="280698" y="636626"/>
                    <a:pt x="271557" y="501887"/>
                  </a:cubicBezTo>
                  <a:close/>
                  <a:moveTo>
                    <a:pt x="501887" y="816417"/>
                  </a:moveTo>
                  <a:lnTo>
                    <a:pt x="501887" y="501887"/>
                  </a:lnTo>
                  <a:lnTo>
                    <a:pt x="660520" y="501887"/>
                  </a:lnTo>
                  <a:cubicBezTo>
                    <a:pt x="651378" y="636479"/>
                    <a:pt x="591248" y="754828"/>
                    <a:pt x="501887" y="816417"/>
                  </a:cubicBezTo>
                  <a:close/>
                  <a:moveTo>
                    <a:pt x="501887" y="430189"/>
                  </a:moveTo>
                  <a:lnTo>
                    <a:pt x="501887" y="115689"/>
                  </a:lnTo>
                  <a:cubicBezTo>
                    <a:pt x="591238" y="177277"/>
                    <a:pt x="651378" y="295604"/>
                    <a:pt x="660520" y="430189"/>
                  </a:cubicBezTo>
                  <a:close/>
                  <a:moveTo>
                    <a:pt x="348693" y="89537"/>
                  </a:moveTo>
                  <a:cubicBezTo>
                    <a:pt x="257612" y="180077"/>
                    <a:pt x="204336" y="301846"/>
                    <a:pt x="199654" y="430189"/>
                  </a:cubicBezTo>
                  <a:lnTo>
                    <a:pt x="73516" y="430189"/>
                  </a:lnTo>
                  <a:cubicBezTo>
                    <a:pt x="88189" y="271550"/>
                    <a:pt x="196686" y="137238"/>
                    <a:pt x="348693" y="89537"/>
                  </a:cubicBezTo>
                  <a:close/>
                  <a:moveTo>
                    <a:pt x="73516" y="501887"/>
                  </a:moveTo>
                  <a:lnTo>
                    <a:pt x="199647" y="501887"/>
                  </a:lnTo>
                  <a:cubicBezTo>
                    <a:pt x="204544" y="630335"/>
                    <a:pt x="258002" y="752135"/>
                    <a:pt x="349224" y="842698"/>
                  </a:cubicBezTo>
                  <a:cubicBezTo>
                    <a:pt x="196958" y="795151"/>
                    <a:pt x="88210" y="660724"/>
                    <a:pt x="73516" y="501887"/>
                  </a:cubicBezTo>
                  <a:close/>
                  <a:moveTo>
                    <a:pt x="582759" y="842726"/>
                  </a:moveTo>
                  <a:cubicBezTo>
                    <a:pt x="673988" y="752150"/>
                    <a:pt x="727475" y="630349"/>
                    <a:pt x="732429" y="501887"/>
                  </a:cubicBezTo>
                  <a:lnTo>
                    <a:pt x="858561" y="501887"/>
                  </a:lnTo>
                  <a:cubicBezTo>
                    <a:pt x="843863" y="660760"/>
                    <a:pt x="735071" y="795208"/>
                    <a:pt x="582759" y="842726"/>
                  </a:cubicBezTo>
                  <a:close/>
                </a:path>
              </a:pathLst>
            </a:custGeom>
            <a:grpFill/>
            <a:ln w="35818" cap="flat">
              <a:noFill/>
              <a:prstDash val="solid"/>
              <a:miter/>
            </a:ln>
          </p:spPr>
          <p:txBody>
            <a:bodyPr rtlCol="0" anchor="ctr"/>
            <a:lstStyle/>
            <a:p>
              <a:endParaRPr lang="vi-VN"/>
            </a:p>
          </p:txBody>
        </p:sp>
      </p:grpSp>
      <p:grpSp>
        <p:nvGrpSpPr>
          <p:cNvPr id="25" name="Đồ họa 26" descr="Vlog outline">
            <a:extLst>
              <a:ext uri="{FF2B5EF4-FFF2-40B4-BE49-F238E27FC236}">
                <a16:creationId xmlns:a16="http://schemas.microsoft.com/office/drawing/2014/main" id="{9118DB40-169D-BDDD-C010-740F9750F3E5}"/>
              </a:ext>
            </a:extLst>
          </p:cNvPr>
          <p:cNvGrpSpPr/>
          <p:nvPr/>
        </p:nvGrpSpPr>
        <p:grpSpPr>
          <a:xfrm>
            <a:off x="4911032" y="10078300"/>
            <a:ext cx="2872444" cy="2223540"/>
            <a:chOff x="4849361" y="4543689"/>
            <a:chExt cx="2872444" cy="2223540"/>
          </a:xfrm>
          <a:gradFill flip="none" rotWithShape="1">
            <a:gsLst>
              <a:gs pos="44000">
                <a:srgbClr val="7030A0"/>
              </a:gs>
              <a:gs pos="0">
                <a:srgbClr val="00B0F0"/>
              </a:gs>
              <a:gs pos="100000">
                <a:srgbClr val="0070C0"/>
              </a:gs>
            </a:gsLst>
            <a:lin ang="2700000" scaled="1"/>
            <a:tileRect/>
          </a:gradFill>
        </p:grpSpPr>
        <p:sp>
          <p:nvSpPr>
            <p:cNvPr id="26" name="Hình tự do: Hình 25">
              <a:extLst>
                <a:ext uri="{FF2B5EF4-FFF2-40B4-BE49-F238E27FC236}">
                  <a16:creationId xmlns:a16="http://schemas.microsoft.com/office/drawing/2014/main" id="{2E0397A0-2C3F-44D5-DB58-E2C979E7555F}"/>
                </a:ext>
              </a:extLst>
            </p:cNvPr>
            <p:cNvSpPr/>
            <p:nvPr/>
          </p:nvSpPr>
          <p:spPr>
            <a:xfrm>
              <a:off x="4849361" y="4543689"/>
              <a:ext cx="2872444" cy="2223540"/>
            </a:xfrm>
            <a:custGeom>
              <a:avLst/>
              <a:gdLst>
                <a:gd name="connsiteX0" fmla="*/ 0 w 2872444"/>
                <a:gd name="connsiteY0" fmla="*/ 0 h 2223540"/>
                <a:gd name="connsiteX1" fmla="*/ 0 w 2872444"/>
                <a:gd name="connsiteY1" fmla="*/ 2223540 h 2223540"/>
                <a:gd name="connsiteX2" fmla="*/ 2872445 w 2872444"/>
                <a:gd name="connsiteY2" fmla="*/ 2223540 h 2223540"/>
                <a:gd name="connsiteX3" fmla="*/ 2872445 w 2872444"/>
                <a:gd name="connsiteY3" fmla="*/ 0 h 2223540"/>
                <a:gd name="connsiteX4" fmla="*/ 2800746 w 2872444"/>
                <a:gd name="connsiteY4" fmla="*/ 71698 h 2223540"/>
                <a:gd name="connsiteX5" fmla="*/ 2800746 w 2872444"/>
                <a:gd name="connsiteY5" fmla="*/ 501887 h 2223540"/>
                <a:gd name="connsiteX6" fmla="*/ 71698 w 2872444"/>
                <a:gd name="connsiteY6" fmla="*/ 501887 h 2223540"/>
                <a:gd name="connsiteX7" fmla="*/ 71698 w 2872444"/>
                <a:gd name="connsiteY7" fmla="*/ 71698 h 2223540"/>
                <a:gd name="connsiteX8" fmla="*/ 71698 w 2872444"/>
                <a:gd name="connsiteY8" fmla="*/ 2151842 h 2223540"/>
                <a:gd name="connsiteX9" fmla="*/ 71698 w 2872444"/>
                <a:gd name="connsiteY9" fmla="*/ 573586 h 2223540"/>
                <a:gd name="connsiteX10" fmla="*/ 2800746 w 2872444"/>
                <a:gd name="connsiteY10" fmla="*/ 573586 h 2223540"/>
                <a:gd name="connsiteX11" fmla="*/ 2800746 w 2872444"/>
                <a:gd name="connsiteY11" fmla="*/ 2151842 h 222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2444" h="2223540">
                  <a:moveTo>
                    <a:pt x="0" y="0"/>
                  </a:moveTo>
                  <a:lnTo>
                    <a:pt x="0" y="2223540"/>
                  </a:lnTo>
                  <a:lnTo>
                    <a:pt x="2872445" y="2223540"/>
                  </a:lnTo>
                  <a:lnTo>
                    <a:pt x="2872445" y="0"/>
                  </a:lnTo>
                  <a:close/>
                  <a:moveTo>
                    <a:pt x="2800746" y="71698"/>
                  </a:moveTo>
                  <a:lnTo>
                    <a:pt x="2800746" y="501887"/>
                  </a:lnTo>
                  <a:lnTo>
                    <a:pt x="71698" y="501887"/>
                  </a:lnTo>
                  <a:lnTo>
                    <a:pt x="71698" y="71698"/>
                  </a:lnTo>
                  <a:close/>
                  <a:moveTo>
                    <a:pt x="71698" y="2151842"/>
                  </a:moveTo>
                  <a:lnTo>
                    <a:pt x="71698" y="573586"/>
                  </a:lnTo>
                  <a:lnTo>
                    <a:pt x="2800746" y="573586"/>
                  </a:lnTo>
                  <a:lnTo>
                    <a:pt x="2800746" y="2151842"/>
                  </a:lnTo>
                  <a:close/>
                </a:path>
              </a:pathLst>
            </a:custGeom>
            <a:grpFill/>
            <a:ln w="35818" cap="flat">
              <a:noFill/>
              <a:prstDash val="solid"/>
              <a:miter/>
            </a:ln>
          </p:spPr>
          <p:txBody>
            <a:bodyPr rtlCol="0" anchor="ctr"/>
            <a:lstStyle/>
            <a:p>
              <a:endParaRPr lang="vi-VN"/>
            </a:p>
          </p:txBody>
        </p:sp>
        <p:sp>
          <p:nvSpPr>
            <p:cNvPr id="27" name="Hình tự do: Hình 26">
              <a:extLst>
                <a:ext uri="{FF2B5EF4-FFF2-40B4-BE49-F238E27FC236}">
                  <a16:creationId xmlns:a16="http://schemas.microsoft.com/office/drawing/2014/main" id="{94694088-D7A0-555C-A0D3-9626D481F2AA}"/>
                </a:ext>
              </a:extLst>
            </p:cNvPr>
            <p:cNvSpPr/>
            <p:nvPr/>
          </p:nvSpPr>
          <p:spPr>
            <a:xfrm>
              <a:off x="6753270" y="4758784"/>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29" name="Hình tự do: Hình 28">
              <a:extLst>
                <a:ext uri="{FF2B5EF4-FFF2-40B4-BE49-F238E27FC236}">
                  <a16:creationId xmlns:a16="http://schemas.microsoft.com/office/drawing/2014/main" id="{96373D53-0BDD-A5EF-3E1B-982AB5C839B9}"/>
                </a:ext>
              </a:extLst>
            </p:cNvPr>
            <p:cNvSpPr/>
            <p:nvPr/>
          </p:nvSpPr>
          <p:spPr>
            <a:xfrm>
              <a:off x="7004214" y="4758784"/>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30" name="Hình tự do: Hình 29">
              <a:extLst>
                <a:ext uri="{FF2B5EF4-FFF2-40B4-BE49-F238E27FC236}">
                  <a16:creationId xmlns:a16="http://schemas.microsoft.com/office/drawing/2014/main" id="{A515D640-D939-0D75-25C3-E373D6D725BA}"/>
                </a:ext>
              </a:extLst>
            </p:cNvPr>
            <p:cNvSpPr/>
            <p:nvPr/>
          </p:nvSpPr>
          <p:spPr>
            <a:xfrm>
              <a:off x="7255158" y="4758784"/>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32" name="Hình tự do: Hình 31">
              <a:extLst>
                <a:ext uri="{FF2B5EF4-FFF2-40B4-BE49-F238E27FC236}">
                  <a16:creationId xmlns:a16="http://schemas.microsoft.com/office/drawing/2014/main" id="{BE672648-6A99-18D7-439B-BD0C1C51D3F5}"/>
                </a:ext>
              </a:extLst>
            </p:cNvPr>
            <p:cNvSpPr/>
            <p:nvPr/>
          </p:nvSpPr>
          <p:spPr>
            <a:xfrm>
              <a:off x="5677797" y="5332369"/>
              <a:ext cx="537736" cy="537736"/>
            </a:xfrm>
            <a:custGeom>
              <a:avLst/>
              <a:gdLst>
                <a:gd name="connsiteX0" fmla="*/ 268868 w 537736"/>
                <a:gd name="connsiteY0" fmla="*/ 537736 h 537736"/>
                <a:gd name="connsiteX1" fmla="*/ 537736 w 537736"/>
                <a:gd name="connsiteY1" fmla="*/ 268868 h 537736"/>
                <a:gd name="connsiteX2" fmla="*/ 268868 w 537736"/>
                <a:gd name="connsiteY2" fmla="*/ 0 h 537736"/>
                <a:gd name="connsiteX3" fmla="*/ 0 w 537736"/>
                <a:gd name="connsiteY3" fmla="*/ 268868 h 537736"/>
                <a:gd name="connsiteX4" fmla="*/ 268868 w 537736"/>
                <a:gd name="connsiteY4" fmla="*/ 537736 h 537736"/>
                <a:gd name="connsiteX5" fmla="*/ 268868 w 537736"/>
                <a:gd name="connsiteY5" fmla="*/ 71698 h 537736"/>
                <a:gd name="connsiteX6" fmla="*/ 466038 w 537736"/>
                <a:gd name="connsiteY6" fmla="*/ 268868 h 537736"/>
                <a:gd name="connsiteX7" fmla="*/ 268868 w 537736"/>
                <a:gd name="connsiteY7" fmla="*/ 466038 h 537736"/>
                <a:gd name="connsiteX8" fmla="*/ 71698 w 537736"/>
                <a:gd name="connsiteY8" fmla="*/ 268868 h 537736"/>
                <a:gd name="connsiteX9" fmla="*/ 268868 w 537736"/>
                <a:gd name="connsiteY9" fmla="*/ 71698 h 53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36" h="537736">
                  <a:moveTo>
                    <a:pt x="268868" y="537736"/>
                  </a:moveTo>
                  <a:cubicBezTo>
                    <a:pt x="417359" y="537736"/>
                    <a:pt x="537736" y="417359"/>
                    <a:pt x="537736" y="268868"/>
                  </a:cubicBezTo>
                  <a:cubicBezTo>
                    <a:pt x="537736" y="120378"/>
                    <a:pt x="417359" y="0"/>
                    <a:pt x="268868" y="0"/>
                  </a:cubicBezTo>
                  <a:cubicBezTo>
                    <a:pt x="120378" y="0"/>
                    <a:pt x="0" y="120378"/>
                    <a:pt x="0" y="268868"/>
                  </a:cubicBezTo>
                  <a:cubicBezTo>
                    <a:pt x="158" y="417294"/>
                    <a:pt x="120442" y="537579"/>
                    <a:pt x="268868" y="537736"/>
                  </a:cubicBezTo>
                  <a:close/>
                  <a:moveTo>
                    <a:pt x="268868" y="71698"/>
                  </a:moveTo>
                  <a:cubicBezTo>
                    <a:pt x="377763" y="71698"/>
                    <a:pt x="466038" y="159973"/>
                    <a:pt x="466038" y="268868"/>
                  </a:cubicBezTo>
                  <a:cubicBezTo>
                    <a:pt x="466038" y="377763"/>
                    <a:pt x="377763" y="466038"/>
                    <a:pt x="268868" y="466038"/>
                  </a:cubicBezTo>
                  <a:cubicBezTo>
                    <a:pt x="159973" y="466038"/>
                    <a:pt x="71698" y="377763"/>
                    <a:pt x="71698" y="268868"/>
                  </a:cubicBezTo>
                  <a:cubicBezTo>
                    <a:pt x="71838" y="160030"/>
                    <a:pt x="160030" y="71838"/>
                    <a:pt x="268868" y="71698"/>
                  </a:cubicBezTo>
                  <a:close/>
                </a:path>
              </a:pathLst>
            </a:custGeom>
            <a:grpFill/>
            <a:ln w="35818" cap="flat">
              <a:noFill/>
              <a:prstDash val="solid"/>
              <a:miter/>
            </a:ln>
          </p:spPr>
          <p:txBody>
            <a:bodyPr rtlCol="0" anchor="ctr"/>
            <a:lstStyle/>
            <a:p>
              <a:endParaRPr lang="vi-VN"/>
            </a:p>
          </p:txBody>
        </p:sp>
        <p:sp>
          <p:nvSpPr>
            <p:cNvPr id="33" name="Hình tự do: Hình 32">
              <a:extLst>
                <a:ext uri="{FF2B5EF4-FFF2-40B4-BE49-F238E27FC236}">
                  <a16:creationId xmlns:a16="http://schemas.microsoft.com/office/drawing/2014/main" id="{F5385F21-F1F2-C95B-D537-118106B7FEFB}"/>
                </a:ext>
              </a:extLst>
            </p:cNvPr>
            <p:cNvSpPr/>
            <p:nvPr/>
          </p:nvSpPr>
          <p:spPr>
            <a:xfrm>
              <a:off x="5408929" y="5905955"/>
              <a:ext cx="1075472" cy="609434"/>
            </a:xfrm>
            <a:custGeom>
              <a:avLst/>
              <a:gdLst>
                <a:gd name="connsiteX0" fmla="*/ 1011231 w 1075472"/>
                <a:gd name="connsiteY0" fmla="*/ 157951 h 609434"/>
                <a:gd name="connsiteX1" fmla="*/ 755233 w 1075472"/>
                <a:gd name="connsiteY1" fmla="*/ 32945 h 609434"/>
                <a:gd name="connsiteX2" fmla="*/ 537127 w 1075472"/>
                <a:gd name="connsiteY2" fmla="*/ 0 h 609434"/>
                <a:gd name="connsiteX3" fmla="*/ 320670 w 1075472"/>
                <a:gd name="connsiteY3" fmla="*/ 32802 h 609434"/>
                <a:gd name="connsiteX4" fmla="*/ 63955 w 1075472"/>
                <a:gd name="connsiteY4" fmla="*/ 158274 h 609434"/>
                <a:gd name="connsiteX5" fmla="*/ 0 w 1075472"/>
                <a:gd name="connsiteY5" fmla="*/ 286793 h 609434"/>
                <a:gd name="connsiteX6" fmla="*/ 0 w 1075472"/>
                <a:gd name="connsiteY6" fmla="*/ 609435 h 609434"/>
                <a:gd name="connsiteX7" fmla="*/ 1075473 w 1075472"/>
                <a:gd name="connsiteY7" fmla="*/ 609435 h 609434"/>
                <a:gd name="connsiteX8" fmla="*/ 1075473 w 1075472"/>
                <a:gd name="connsiteY8" fmla="*/ 286040 h 609434"/>
                <a:gd name="connsiteX9" fmla="*/ 1011231 w 1075472"/>
                <a:gd name="connsiteY9" fmla="*/ 157951 h 609434"/>
                <a:gd name="connsiteX10" fmla="*/ 1003775 w 1075472"/>
                <a:gd name="connsiteY10" fmla="*/ 537736 h 609434"/>
                <a:gd name="connsiteX11" fmla="*/ 71698 w 1075472"/>
                <a:gd name="connsiteY11" fmla="*/ 537736 h 609434"/>
                <a:gd name="connsiteX12" fmla="*/ 71698 w 1075472"/>
                <a:gd name="connsiteY12" fmla="*/ 287546 h 609434"/>
                <a:gd name="connsiteX13" fmla="*/ 106938 w 1075472"/>
                <a:gd name="connsiteY13" fmla="*/ 215561 h 609434"/>
                <a:gd name="connsiteX14" fmla="*/ 340746 w 1075472"/>
                <a:gd name="connsiteY14" fmla="*/ 101632 h 609434"/>
                <a:gd name="connsiteX15" fmla="*/ 537736 w 1075472"/>
                <a:gd name="connsiteY15" fmla="*/ 71698 h 609434"/>
                <a:gd name="connsiteX16" fmla="*/ 735910 w 1075472"/>
                <a:gd name="connsiteY16" fmla="*/ 101919 h 609434"/>
                <a:gd name="connsiteX17" fmla="*/ 967460 w 1075472"/>
                <a:gd name="connsiteY17" fmla="*/ 214629 h 609434"/>
                <a:gd name="connsiteX18" fmla="*/ 1003775 w 1075472"/>
                <a:gd name="connsiteY18" fmla="*/ 286793 h 60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5472" h="609434">
                  <a:moveTo>
                    <a:pt x="1011231" y="157951"/>
                  </a:moveTo>
                  <a:cubicBezTo>
                    <a:pt x="935177" y="99485"/>
                    <a:pt x="848107" y="56968"/>
                    <a:pt x="755233" y="32945"/>
                  </a:cubicBezTo>
                  <a:cubicBezTo>
                    <a:pt x="684549" y="11282"/>
                    <a:pt x="611055" y="179"/>
                    <a:pt x="537127" y="0"/>
                  </a:cubicBezTo>
                  <a:cubicBezTo>
                    <a:pt x="463837" y="1273"/>
                    <a:pt x="391046" y="12303"/>
                    <a:pt x="320670" y="32802"/>
                  </a:cubicBezTo>
                  <a:cubicBezTo>
                    <a:pt x="228574" y="59689"/>
                    <a:pt x="141751" y="102127"/>
                    <a:pt x="63955" y="158274"/>
                  </a:cubicBezTo>
                  <a:cubicBezTo>
                    <a:pt x="24302" y="189240"/>
                    <a:pt x="789" y="236486"/>
                    <a:pt x="0" y="286793"/>
                  </a:cubicBezTo>
                  <a:lnTo>
                    <a:pt x="0" y="609435"/>
                  </a:lnTo>
                  <a:lnTo>
                    <a:pt x="1075473" y="609435"/>
                  </a:lnTo>
                  <a:lnTo>
                    <a:pt x="1075473" y="286040"/>
                  </a:lnTo>
                  <a:cubicBezTo>
                    <a:pt x="1074491" y="235837"/>
                    <a:pt x="1050880" y="188763"/>
                    <a:pt x="1011231" y="157951"/>
                  </a:cubicBezTo>
                  <a:close/>
                  <a:moveTo>
                    <a:pt x="1003775" y="537736"/>
                  </a:moveTo>
                  <a:lnTo>
                    <a:pt x="71698" y="537736"/>
                  </a:lnTo>
                  <a:lnTo>
                    <a:pt x="71698" y="287546"/>
                  </a:lnTo>
                  <a:cubicBezTo>
                    <a:pt x="72132" y="259497"/>
                    <a:pt x="85052" y="233109"/>
                    <a:pt x="106938" y="215561"/>
                  </a:cubicBezTo>
                  <a:cubicBezTo>
                    <a:pt x="177840" y="164587"/>
                    <a:pt x="256905" y="126060"/>
                    <a:pt x="340746" y="101632"/>
                  </a:cubicBezTo>
                  <a:cubicBezTo>
                    <a:pt x="404790" y="82955"/>
                    <a:pt x="471036" y="72888"/>
                    <a:pt x="537736" y="71698"/>
                  </a:cubicBezTo>
                  <a:cubicBezTo>
                    <a:pt x="604921" y="71978"/>
                    <a:pt x="671697" y="82163"/>
                    <a:pt x="735910" y="101919"/>
                  </a:cubicBezTo>
                  <a:cubicBezTo>
                    <a:pt x="819890" y="123532"/>
                    <a:pt x="898644" y="161866"/>
                    <a:pt x="967460" y="214629"/>
                  </a:cubicBezTo>
                  <a:cubicBezTo>
                    <a:pt x="989754" y="232037"/>
                    <a:pt x="1003079" y="258515"/>
                    <a:pt x="1003775" y="286793"/>
                  </a:cubicBezTo>
                  <a:close/>
                </a:path>
              </a:pathLst>
            </a:custGeom>
            <a:grpFill/>
            <a:ln w="35818" cap="flat">
              <a:noFill/>
              <a:prstDash val="solid"/>
              <a:miter/>
            </a:ln>
          </p:spPr>
          <p:txBody>
            <a:bodyPr rtlCol="0" anchor="ctr"/>
            <a:lstStyle/>
            <a:p>
              <a:endParaRPr lang="vi-VN"/>
            </a:p>
          </p:txBody>
        </p:sp>
        <p:sp>
          <p:nvSpPr>
            <p:cNvPr id="34" name="Hình tự do: Hình 33">
              <a:extLst>
                <a:ext uri="{FF2B5EF4-FFF2-40B4-BE49-F238E27FC236}">
                  <a16:creationId xmlns:a16="http://schemas.microsoft.com/office/drawing/2014/main" id="{A09EACB3-1F7C-9FA7-13D8-2CBD471756F5}"/>
                </a:ext>
              </a:extLst>
            </p:cNvPr>
            <p:cNvSpPr/>
            <p:nvPr/>
          </p:nvSpPr>
          <p:spPr>
            <a:xfrm>
              <a:off x="6401016" y="5296520"/>
              <a:ext cx="740356" cy="732647"/>
            </a:xfrm>
            <a:custGeom>
              <a:avLst/>
              <a:gdLst>
                <a:gd name="connsiteX0" fmla="*/ 670988 w 740356"/>
                <a:gd name="connsiteY0" fmla="*/ 0 h 732647"/>
                <a:gd name="connsiteX1" fmla="*/ 69046 w 740356"/>
                <a:gd name="connsiteY1" fmla="*/ 0 h 732647"/>
                <a:gd name="connsiteX2" fmla="*/ 1 w 740356"/>
                <a:gd name="connsiteY2" fmla="*/ 69655 h 732647"/>
                <a:gd name="connsiteX3" fmla="*/ 1 w 740356"/>
                <a:gd name="connsiteY3" fmla="*/ 475789 h 732647"/>
                <a:gd name="connsiteX4" fmla="*/ 69225 w 740356"/>
                <a:gd name="connsiteY4" fmla="*/ 545695 h 732647"/>
                <a:gd name="connsiteX5" fmla="*/ 133754 w 740356"/>
                <a:gd name="connsiteY5" fmla="*/ 545695 h 732647"/>
                <a:gd name="connsiteX6" fmla="*/ 133754 w 740356"/>
                <a:gd name="connsiteY6" fmla="*/ 732648 h 732647"/>
                <a:gd name="connsiteX7" fmla="*/ 318305 w 740356"/>
                <a:gd name="connsiteY7" fmla="*/ 545695 h 732647"/>
                <a:gd name="connsiteX8" fmla="*/ 671311 w 740356"/>
                <a:gd name="connsiteY8" fmla="*/ 545695 h 732647"/>
                <a:gd name="connsiteX9" fmla="*/ 740356 w 740356"/>
                <a:gd name="connsiteY9" fmla="*/ 476004 h 732647"/>
                <a:gd name="connsiteX10" fmla="*/ 740356 w 740356"/>
                <a:gd name="connsiteY10" fmla="*/ 69870 h 732647"/>
                <a:gd name="connsiteX11" fmla="*/ 671060 w 740356"/>
                <a:gd name="connsiteY11" fmla="*/ 0 h 732647"/>
                <a:gd name="connsiteX12" fmla="*/ 670988 w 740356"/>
                <a:gd name="connsiteY12" fmla="*/ 0 h 732647"/>
                <a:gd name="connsiteX13" fmla="*/ 288371 w 740356"/>
                <a:gd name="connsiteY13" fmla="*/ 473997 h 732647"/>
                <a:gd name="connsiteX14" fmla="*/ 205488 w 740356"/>
                <a:gd name="connsiteY14" fmla="*/ 557919 h 732647"/>
                <a:gd name="connsiteX15" fmla="*/ 205488 w 740356"/>
                <a:gd name="connsiteY15" fmla="*/ 473997 h 732647"/>
                <a:gd name="connsiteX16" fmla="*/ 169639 w 740356"/>
                <a:gd name="connsiteY16" fmla="*/ 473997 h 732647"/>
                <a:gd name="connsiteX17" fmla="*/ 71842 w 740356"/>
                <a:gd name="connsiteY17" fmla="*/ 476004 h 732647"/>
                <a:gd name="connsiteX18" fmla="*/ 71842 w 740356"/>
                <a:gd name="connsiteY18" fmla="*/ 71698 h 732647"/>
                <a:gd name="connsiteX19" fmla="*/ 668515 w 740356"/>
                <a:gd name="connsiteY19" fmla="*/ 69655 h 732647"/>
                <a:gd name="connsiteX20" fmla="*/ 670988 w 740356"/>
                <a:gd name="connsiteY20" fmla="*/ 473997 h 73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0356" h="732647">
                  <a:moveTo>
                    <a:pt x="670988" y="0"/>
                  </a:moveTo>
                  <a:lnTo>
                    <a:pt x="69046" y="0"/>
                  </a:lnTo>
                  <a:cubicBezTo>
                    <a:pt x="30781" y="258"/>
                    <a:pt x="-78" y="31389"/>
                    <a:pt x="1" y="69655"/>
                  </a:cubicBezTo>
                  <a:lnTo>
                    <a:pt x="1" y="475789"/>
                  </a:lnTo>
                  <a:cubicBezTo>
                    <a:pt x="-179" y="514205"/>
                    <a:pt x="30810" y="545498"/>
                    <a:pt x="69225" y="545695"/>
                  </a:cubicBezTo>
                  <a:lnTo>
                    <a:pt x="133754" y="545695"/>
                  </a:lnTo>
                  <a:lnTo>
                    <a:pt x="133754" y="732648"/>
                  </a:lnTo>
                  <a:lnTo>
                    <a:pt x="318305" y="545695"/>
                  </a:lnTo>
                  <a:lnTo>
                    <a:pt x="671311" y="545695"/>
                  </a:lnTo>
                  <a:cubicBezTo>
                    <a:pt x="709590" y="545437"/>
                    <a:pt x="740457" y="514284"/>
                    <a:pt x="740356" y="476004"/>
                  </a:cubicBezTo>
                  <a:lnTo>
                    <a:pt x="740356" y="69870"/>
                  </a:lnTo>
                  <a:cubicBezTo>
                    <a:pt x="740514" y="31440"/>
                    <a:pt x="709490" y="158"/>
                    <a:pt x="671060" y="0"/>
                  </a:cubicBezTo>
                  <a:cubicBezTo>
                    <a:pt x="671035" y="0"/>
                    <a:pt x="671013" y="0"/>
                    <a:pt x="670988" y="0"/>
                  </a:cubicBezTo>
                  <a:close/>
                  <a:moveTo>
                    <a:pt x="288371" y="473997"/>
                  </a:moveTo>
                  <a:lnTo>
                    <a:pt x="205488" y="557919"/>
                  </a:lnTo>
                  <a:lnTo>
                    <a:pt x="205488" y="473997"/>
                  </a:lnTo>
                  <a:lnTo>
                    <a:pt x="169639" y="473997"/>
                  </a:lnTo>
                  <a:lnTo>
                    <a:pt x="71842" y="476004"/>
                  </a:lnTo>
                  <a:lnTo>
                    <a:pt x="71842" y="71698"/>
                  </a:lnTo>
                  <a:lnTo>
                    <a:pt x="668515" y="69655"/>
                  </a:lnTo>
                  <a:lnTo>
                    <a:pt x="670988" y="473997"/>
                  </a:lnTo>
                  <a:close/>
                </a:path>
              </a:pathLst>
            </a:custGeom>
            <a:grpFill/>
            <a:ln w="35818" cap="flat">
              <a:noFill/>
              <a:prstDash val="solid"/>
              <a:miter/>
            </a:ln>
          </p:spPr>
          <p:txBody>
            <a:bodyPr rtlCol="0" anchor="ctr"/>
            <a:lstStyle/>
            <a:p>
              <a:endParaRPr lang="vi-VN"/>
            </a:p>
          </p:txBody>
        </p:sp>
      </p:grpSp>
      <p:grpSp>
        <p:nvGrpSpPr>
          <p:cNvPr id="35" name="Đồ họa 29" descr="Vlog outline">
            <a:extLst>
              <a:ext uri="{FF2B5EF4-FFF2-40B4-BE49-F238E27FC236}">
                <a16:creationId xmlns:a16="http://schemas.microsoft.com/office/drawing/2014/main" id="{84DCA791-02DF-3FE8-8F04-A448E78ABC62}"/>
              </a:ext>
            </a:extLst>
          </p:cNvPr>
          <p:cNvGrpSpPr/>
          <p:nvPr/>
        </p:nvGrpSpPr>
        <p:grpSpPr>
          <a:xfrm>
            <a:off x="8829456" y="10976288"/>
            <a:ext cx="2872444" cy="2223540"/>
            <a:chOff x="8676688" y="4588768"/>
            <a:chExt cx="2872444" cy="2223540"/>
          </a:xfrm>
          <a:gradFill flip="none" rotWithShape="1">
            <a:gsLst>
              <a:gs pos="44000">
                <a:srgbClr val="7030A0"/>
              </a:gs>
              <a:gs pos="0">
                <a:srgbClr val="00B0F0"/>
              </a:gs>
              <a:gs pos="100000">
                <a:srgbClr val="0070C0"/>
              </a:gs>
            </a:gsLst>
            <a:lin ang="2700000" scaled="1"/>
            <a:tileRect/>
          </a:gradFill>
        </p:grpSpPr>
        <p:sp>
          <p:nvSpPr>
            <p:cNvPr id="36" name="Hình tự do: Hình 35">
              <a:extLst>
                <a:ext uri="{FF2B5EF4-FFF2-40B4-BE49-F238E27FC236}">
                  <a16:creationId xmlns:a16="http://schemas.microsoft.com/office/drawing/2014/main" id="{9E06808B-3C18-58E6-9435-01D2AB1D3ECC}"/>
                </a:ext>
              </a:extLst>
            </p:cNvPr>
            <p:cNvSpPr/>
            <p:nvPr/>
          </p:nvSpPr>
          <p:spPr>
            <a:xfrm>
              <a:off x="8676688" y="4588768"/>
              <a:ext cx="2872444" cy="2223540"/>
            </a:xfrm>
            <a:custGeom>
              <a:avLst/>
              <a:gdLst>
                <a:gd name="connsiteX0" fmla="*/ 0 w 2872444"/>
                <a:gd name="connsiteY0" fmla="*/ 0 h 2223540"/>
                <a:gd name="connsiteX1" fmla="*/ 0 w 2872444"/>
                <a:gd name="connsiteY1" fmla="*/ 2223540 h 2223540"/>
                <a:gd name="connsiteX2" fmla="*/ 2872445 w 2872444"/>
                <a:gd name="connsiteY2" fmla="*/ 2223540 h 2223540"/>
                <a:gd name="connsiteX3" fmla="*/ 2872445 w 2872444"/>
                <a:gd name="connsiteY3" fmla="*/ 0 h 2223540"/>
                <a:gd name="connsiteX4" fmla="*/ 2800746 w 2872444"/>
                <a:gd name="connsiteY4" fmla="*/ 71698 h 2223540"/>
                <a:gd name="connsiteX5" fmla="*/ 2800746 w 2872444"/>
                <a:gd name="connsiteY5" fmla="*/ 501887 h 2223540"/>
                <a:gd name="connsiteX6" fmla="*/ 71698 w 2872444"/>
                <a:gd name="connsiteY6" fmla="*/ 501887 h 2223540"/>
                <a:gd name="connsiteX7" fmla="*/ 71698 w 2872444"/>
                <a:gd name="connsiteY7" fmla="*/ 71698 h 2223540"/>
                <a:gd name="connsiteX8" fmla="*/ 71698 w 2872444"/>
                <a:gd name="connsiteY8" fmla="*/ 2151842 h 2223540"/>
                <a:gd name="connsiteX9" fmla="*/ 71698 w 2872444"/>
                <a:gd name="connsiteY9" fmla="*/ 573586 h 2223540"/>
                <a:gd name="connsiteX10" fmla="*/ 2800746 w 2872444"/>
                <a:gd name="connsiteY10" fmla="*/ 573586 h 2223540"/>
                <a:gd name="connsiteX11" fmla="*/ 2800746 w 2872444"/>
                <a:gd name="connsiteY11" fmla="*/ 2151842 h 222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2444" h="2223540">
                  <a:moveTo>
                    <a:pt x="0" y="0"/>
                  </a:moveTo>
                  <a:lnTo>
                    <a:pt x="0" y="2223540"/>
                  </a:lnTo>
                  <a:lnTo>
                    <a:pt x="2872445" y="2223540"/>
                  </a:lnTo>
                  <a:lnTo>
                    <a:pt x="2872445" y="0"/>
                  </a:lnTo>
                  <a:close/>
                  <a:moveTo>
                    <a:pt x="2800746" y="71698"/>
                  </a:moveTo>
                  <a:lnTo>
                    <a:pt x="2800746" y="501887"/>
                  </a:lnTo>
                  <a:lnTo>
                    <a:pt x="71698" y="501887"/>
                  </a:lnTo>
                  <a:lnTo>
                    <a:pt x="71698" y="71698"/>
                  </a:lnTo>
                  <a:close/>
                  <a:moveTo>
                    <a:pt x="71698" y="2151842"/>
                  </a:moveTo>
                  <a:lnTo>
                    <a:pt x="71698" y="573586"/>
                  </a:lnTo>
                  <a:lnTo>
                    <a:pt x="2800746" y="573586"/>
                  </a:lnTo>
                  <a:lnTo>
                    <a:pt x="2800746" y="2151842"/>
                  </a:lnTo>
                  <a:close/>
                </a:path>
              </a:pathLst>
            </a:custGeom>
            <a:grpFill/>
            <a:ln w="35818" cap="flat">
              <a:noFill/>
              <a:prstDash val="solid"/>
              <a:miter/>
            </a:ln>
          </p:spPr>
          <p:txBody>
            <a:bodyPr rtlCol="0" anchor="ctr"/>
            <a:lstStyle/>
            <a:p>
              <a:endParaRPr lang="vi-VN"/>
            </a:p>
          </p:txBody>
        </p:sp>
        <p:sp>
          <p:nvSpPr>
            <p:cNvPr id="37" name="Hình tự do: Hình 36">
              <a:extLst>
                <a:ext uri="{FF2B5EF4-FFF2-40B4-BE49-F238E27FC236}">
                  <a16:creationId xmlns:a16="http://schemas.microsoft.com/office/drawing/2014/main" id="{1807B972-71F3-3A09-3E10-26C9111FD7B7}"/>
                </a:ext>
              </a:extLst>
            </p:cNvPr>
            <p:cNvSpPr/>
            <p:nvPr/>
          </p:nvSpPr>
          <p:spPr>
            <a:xfrm>
              <a:off x="9501790" y="4803863"/>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38" name="Hình tự do: Hình 37">
              <a:extLst>
                <a:ext uri="{FF2B5EF4-FFF2-40B4-BE49-F238E27FC236}">
                  <a16:creationId xmlns:a16="http://schemas.microsoft.com/office/drawing/2014/main" id="{C742C406-C32D-E91F-984B-63F60ACC9744}"/>
                </a:ext>
              </a:extLst>
            </p:cNvPr>
            <p:cNvSpPr/>
            <p:nvPr/>
          </p:nvSpPr>
          <p:spPr>
            <a:xfrm>
              <a:off x="9250847" y="4803863"/>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39" name="Hình tự do: Hình 38">
              <a:extLst>
                <a:ext uri="{FF2B5EF4-FFF2-40B4-BE49-F238E27FC236}">
                  <a16:creationId xmlns:a16="http://schemas.microsoft.com/office/drawing/2014/main" id="{6D622582-58E2-DAC4-4360-3F22378CD876}"/>
                </a:ext>
              </a:extLst>
            </p:cNvPr>
            <p:cNvSpPr/>
            <p:nvPr/>
          </p:nvSpPr>
          <p:spPr>
            <a:xfrm>
              <a:off x="8999903" y="4803863"/>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40" name="Hình tự do: Hình 39">
              <a:extLst>
                <a:ext uri="{FF2B5EF4-FFF2-40B4-BE49-F238E27FC236}">
                  <a16:creationId xmlns:a16="http://schemas.microsoft.com/office/drawing/2014/main" id="{AAEF8A51-E249-8312-3CAD-2B4929B4A7E7}"/>
                </a:ext>
              </a:extLst>
            </p:cNvPr>
            <p:cNvSpPr/>
            <p:nvPr/>
          </p:nvSpPr>
          <p:spPr>
            <a:xfrm>
              <a:off x="10182923" y="5377448"/>
              <a:ext cx="537736" cy="537736"/>
            </a:xfrm>
            <a:custGeom>
              <a:avLst/>
              <a:gdLst>
                <a:gd name="connsiteX0" fmla="*/ 537736 w 537736"/>
                <a:gd name="connsiteY0" fmla="*/ 268868 h 537736"/>
                <a:gd name="connsiteX1" fmla="*/ 268868 w 537736"/>
                <a:gd name="connsiteY1" fmla="*/ 0 h 537736"/>
                <a:gd name="connsiteX2" fmla="*/ 0 w 537736"/>
                <a:gd name="connsiteY2" fmla="*/ 268868 h 537736"/>
                <a:gd name="connsiteX3" fmla="*/ 268868 w 537736"/>
                <a:gd name="connsiteY3" fmla="*/ 537736 h 537736"/>
                <a:gd name="connsiteX4" fmla="*/ 537736 w 537736"/>
                <a:gd name="connsiteY4" fmla="*/ 268868 h 537736"/>
                <a:gd name="connsiteX5" fmla="*/ 466038 w 537736"/>
                <a:gd name="connsiteY5" fmla="*/ 268868 h 537736"/>
                <a:gd name="connsiteX6" fmla="*/ 268868 w 537736"/>
                <a:gd name="connsiteY6" fmla="*/ 466038 h 537736"/>
                <a:gd name="connsiteX7" fmla="*/ 71698 w 537736"/>
                <a:gd name="connsiteY7" fmla="*/ 268868 h 537736"/>
                <a:gd name="connsiteX8" fmla="*/ 268868 w 537736"/>
                <a:gd name="connsiteY8" fmla="*/ 71698 h 537736"/>
                <a:gd name="connsiteX9" fmla="*/ 466038 w 537736"/>
                <a:gd name="connsiteY9" fmla="*/ 268868 h 53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36" h="537736">
                  <a:moveTo>
                    <a:pt x="537736" y="268868"/>
                  </a:moveTo>
                  <a:cubicBezTo>
                    <a:pt x="537736" y="120378"/>
                    <a:pt x="417359" y="0"/>
                    <a:pt x="268868" y="0"/>
                  </a:cubicBezTo>
                  <a:cubicBezTo>
                    <a:pt x="120378" y="0"/>
                    <a:pt x="0" y="120378"/>
                    <a:pt x="0" y="268868"/>
                  </a:cubicBezTo>
                  <a:cubicBezTo>
                    <a:pt x="0" y="417359"/>
                    <a:pt x="120378" y="537736"/>
                    <a:pt x="268868" y="537736"/>
                  </a:cubicBezTo>
                  <a:cubicBezTo>
                    <a:pt x="417294" y="537579"/>
                    <a:pt x="537579" y="417294"/>
                    <a:pt x="537736" y="268868"/>
                  </a:cubicBezTo>
                  <a:close/>
                  <a:moveTo>
                    <a:pt x="466038" y="268868"/>
                  </a:moveTo>
                  <a:cubicBezTo>
                    <a:pt x="466038" y="377763"/>
                    <a:pt x="377763" y="466038"/>
                    <a:pt x="268868" y="466038"/>
                  </a:cubicBezTo>
                  <a:cubicBezTo>
                    <a:pt x="159973" y="466038"/>
                    <a:pt x="71698" y="377763"/>
                    <a:pt x="71698" y="268868"/>
                  </a:cubicBezTo>
                  <a:cubicBezTo>
                    <a:pt x="71698" y="159973"/>
                    <a:pt x="159973" y="71698"/>
                    <a:pt x="268868" y="71698"/>
                  </a:cubicBezTo>
                  <a:cubicBezTo>
                    <a:pt x="377706" y="71838"/>
                    <a:pt x="465898" y="160030"/>
                    <a:pt x="466038" y="268868"/>
                  </a:cubicBezTo>
                  <a:close/>
                </a:path>
              </a:pathLst>
            </a:custGeom>
            <a:grpFill/>
            <a:ln w="35818" cap="flat">
              <a:noFill/>
              <a:prstDash val="solid"/>
              <a:miter/>
            </a:ln>
          </p:spPr>
          <p:txBody>
            <a:bodyPr rtlCol="0" anchor="ctr"/>
            <a:lstStyle/>
            <a:p>
              <a:endParaRPr lang="vi-VN"/>
            </a:p>
          </p:txBody>
        </p:sp>
        <p:sp>
          <p:nvSpPr>
            <p:cNvPr id="41" name="Hình tự do: Hình 40">
              <a:extLst>
                <a:ext uri="{FF2B5EF4-FFF2-40B4-BE49-F238E27FC236}">
                  <a16:creationId xmlns:a16="http://schemas.microsoft.com/office/drawing/2014/main" id="{32058DAB-7D9D-0DB5-9041-0AFE9CAD6B00}"/>
                </a:ext>
              </a:extLst>
            </p:cNvPr>
            <p:cNvSpPr/>
            <p:nvPr/>
          </p:nvSpPr>
          <p:spPr>
            <a:xfrm>
              <a:off x="9914055" y="5951034"/>
              <a:ext cx="1075472" cy="609434"/>
            </a:xfrm>
            <a:custGeom>
              <a:avLst/>
              <a:gdLst>
                <a:gd name="connsiteX0" fmla="*/ 0 w 1075472"/>
                <a:gd name="connsiteY0" fmla="*/ 286040 h 609434"/>
                <a:gd name="connsiteX1" fmla="*/ 0 w 1075472"/>
                <a:gd name="connsiteY1" fmla="*/ 609435 h 609434"/>
                <a:gd name="connsiteX2" fmla="*/ 1075473 w 1075472"/>
                <a:gd name="connsiteY2" fmla="*/ 609435 h 609434"/>
                <a:gd name="connsiteX3" fmla="*/ 1075473 w 1075472"/>
                <a:gd name="connsiteY3" fmla="*/ 286793 h 609434"/>
                <a:gd name="connsiteX4" fmla="*/ 1011518 w 1075472"/>
                <a:gd name="connsiteY4" fmla="*/ 158202 h 609434"/>
                <a:gd name="connsiteX5" fmla="*/ 754803 w 1075472"/>
                <a:gd name="connsiteY5" fmla="*/ 32730 h 609434"/>
                <a:gd name="connsiteX6" fmla="*/ 538346 w 1075472"/>
                <a:gd name="connsiteY6" fmla="*/ 0 h 609434"/>
                <a:gd name="connsiteX7" fmla="*/ 320240 w 1075472"/>
                <a:gd name="connsiteY7" fmla="*/ 32945 h 609434"/>
                <a:gd name="connsiteX8" fmla="*/ 64277 w 1075472"/>
                <a:gd name="connsiteY8" fmla="*/ 157951 h 609434"/>
                <a:gd name="connsiteX9" fmla="*/ 0 w 1075472"/>
                <a:gd name="connsiteY9" fmla="*/ 286040 h 609434"/>
                <a:gd name="connsiteX10" fmla="*/ 71698 w 1075472"/>
                <a:gd name="connsiteY10" fmla="*/ 286793 h 609434"/>
                <a:gd name="connsiteX11" fmla="*/ 108157 w 1075472"/>
                <a:gd name="connsiteY11" fmla="*/ 214629 h 609434"/>
                <a:gd name="connsiteX12" fmla="*/ 339706 w 1075472"/>
                <a:gd name="connsiteY12" fmla="*/ 101919 h 609434"/>
                <a:gd name="connsiteX13" fmla="*/ 537880 w 1075472"/>
                <a:gd name="connsiteY13" fmla="*/ 71698 h 609434"/>
                <a:gd name="connsiteX14" fmla="*/ 734727 w 1075472"/>
                <a:gd name="connsiteY14" fmla="*/ 101632 h 609434"/>
                <a:gd name="connsiteX15" fmla="*/ 968535 w 1075472"/>
                <a:gd name="connsiteY15" fmla="*/ 215561 h 609434"/>
                <a:gd name="connsiteX16" fmla="*/ 1003775 w 1075472"/>
                <a:gd name="connsiteY16" fmla="*/ 287546 h 609434"/>
                <a:gd name="connsiteX17" fmla="*/ 1003775 w 1075472"/>
                <a:gd name="connsiteY17" fmla="*/ 537736 h 609434"/>
                <a:gd name="connsiteX18" fmla="*/ 71698 w 1075472"/>
                <a:gd name="connsiteY18" fmla="*/ 537736 h 60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5472" h="609434">
                  <a:moveTo>
                    <a:pt x="0" y="286040"/>
                  </a:moveTo>
                  <a:lnTo>
                    <a:pt x="0" y="609435"/>
                  </a:lnTo>
                  <a:lnTo>
                    <a:pt x="1075473" y="609435"/>
                  </a:lnTo>
                  <a:lnTo>
                    <a:pt x="1075473" y="286793"/>
                  </a:lnTo>
                  <a:cubicBezTo>
                    <a:pt x="1074720" y="236457"/>
                    <a:pt x="1051203" y="189172"/>
                    <a:pt x="1011518" y="158202"/>
                  </a:cubicBezTo>
                  <a:cubicBezTo>
                    <a:pt x="933722" y="102052"/>
                    <a:pt x="846899" y="59617"/>
                    <a:pt x="754803" y="32730"/>
                  </a:cubicBezTo>
                  <a:cubicBezTo>
                    <a:pt x="684424" y="12257"/>
                    <a:pt x="611632" y="1248"/>
                    <a:pt x="538346" y="0"/>
                  </a:cubicBezTo>
                  <a:cubicBezTo>
                    <a:pt x="464418" y="186"/>
                    <a:pt x="390924" y="11289"/>
                    <a:pt x="320240" y="32945"/>
                  </a:cubicBezTo>
                  <a:cubicBezTo>
                    <a:pt x="227384" y="56982"/>
                    <a:pt x="140328" y="99499"/>
                    <a:pt x="64277" y="157951"/>
                  </a:cubicBezTo>
                  <a:cubicBezTo>
                    <a:pt x="24628" y="188763"/>
                    <a:pt x="1007" y="235833"/>
                    <a:pt x="0" y="286040"/>
                  </a:cubicBezTo>
                  <a:close/>
                  <a:moveTo>
                    <a:pt x="71698" y="286793"/>
                  </a:moveTo>
                  <a:cubicBezTo>
                    <a:pt x="72426" y="258490"/>
                    <a:pt x="85808" y="232008"/>
                    <a:pt x="108157" y="214629"/>
                  </a:cubicBezTo>
                  <a:cubicBezTo>
                    <a:pt x="176976" y="161873"/>
                    <a:pt x="255729" y="123540"/>
                    <a:pt x="339706" y="101919"/>
                  </a:cubicBezTo>
                  <a:cubicBezTo>
                    <a:pt x="403919" y="82163"/>
                    <a:pt x="470695" y="71978"/>
                    <a:pt x="537880" y="71698"/>
                  </a:cubicBezTo>
                  <a:cubicBezTo>
                    <a:pt x="604534" y="72899"/>
                    <a:pt x="670729" y="82966"/>
                    <a:pt x="734727" y="101632"/>
                  </a:cubicBezTo>
                  <a:cubicBezTo>
                    <a:pt x="818567" y="126060"/>
                    <a:pt x="897633" y="164587"/>
                    <a:pt x="968535" y="215561"/>
                  </a:cubicBezTo>
                  <a:cubicBezTo>
                    <a:pt x="990442" y="233087"/>
                    <a:pt x="1003369" y="259490"/>
                    <a:pt x="1003775" y="287546"/>
                  </a:cubicBezTo>
                  <a:lnTo>
                    <a:pt x="1003775" y="537736"/>
                  </a:lnTo>
                  <a:lnTo>
                    <a:pt x="71698" y="537736"/>
                  </a:lnTo>
                  <a:close/>
                </a:path>
              </a:pathLst>
            </a:custGeom>
            <a:grpFill/>
            <a:ln w="35818" cap="flat">
              <a:noFill/>
              <a:prstDash val="solid"/>
              <a:miter/>
            </a:ln>
          </p:spPr>
          <p:txBody>
            <a:bodyPr rtlCol="0" anchor="ctr"/>
            <a:lstStyle/>
            <a:p>
              <a:endParaRPr lang="vi-VN"/>
            </a:p>
          </p:txBody>
        </p:sp>
        <p:sp>
          <p:nvSpPr>
            <p:cNvPr id="42" name="Hình tự do: Hình 41">
              <a:extLst>
                <a:ext uri="{FF2B5EF4-FFF2-40B4-BE49-F238E27FC236}">
                  <a16:creationId xmlns:a16="http://schemas.microsoft.com/office/drawing/2014/main" id="{96B2393B-887E-63F9-9B47-87CD8E15E845}"/>
                </a:ext>
              </a:extLst>
            </p:cNvPr>
            <p:cNvSpPr/>
            <p:nvPr/>
          </p:nvSpPr>
          <p:spPr>
            <a:xfrm>
              <a:off x="9257227" y="5341599"/>
              <a:ext cx="740141" cy="732647"/>
            </a:xfrm>
            <a:custGeom>
              <a:avLst/>
              <a:gdLst>
                <a:gd name="connsiteX0" fmla="*/ 1 w 740141"/>
                <a:gd name="connsiteY0" fmla="*/ 69870 h 732647"/>
                <a:gd name="connsiteX1" fmla="*/ 1 w 740141"/>
                <a:gd name="connsiteY1" fmla="*/ 476004 h 732647"/>
                <a:gd name="connsiteX2" fmla="*/ 69046 w 740141"/>
                <a:gd name="connsiteY2" fmla="*/ 545695 h 732647"/>
                <a:gd name="connsiteX3" fmla="*/ 421909 w 740141"/>
                <a:gd name="connsiteY3" fmla="*/ 545695 h 732647"/>
                <a:gd name="connsiteX4" fmla="*/ 606388 w 740141"/>
                <a:gd name="connsiteY4" fmla="*/ 732648 h 732647"/>
                <a:gd name="connsiteX5" fmla="*/ 606388 w 740141"/>
                <a:gd name="connsiteY5" fmla="*/ 545695 h 732647"/>
                <a:gd name="connsiteX6" fmla="*/ 670916 w 740141"/>
                <a:gd name="connsiteY6" fmla="*/ 545695 h 732647"/>
                <a:gd name="connsiteX7" fmla="*/ 740141 w 740141"/>
                <a:gd name="connsiteY7" fmla="*/ 475789 h 732647"/>
                <a:gd name="connsiteX8" fmla="*/ 740141 w 740141"/>
                <a:gd name="connsiteY8" fmla="*/ 69655 h 732647"/>
                <a:gd name="connsiteX9" fmla="*/ 670916 w 740141"/>
                <a:gd name="connsiteY9" fmla="*/ 0 h 732647"/>
                <a:gd name="connsiteX10" fmla="*/ 69261 w 740141"/>
                <a:gd name="connsiteY10" fmla="*/ 0 h 732647"/>
                <a:gd name="connsiteX11" fmla="*/ 1 w 740141"/>
                <a:gd name="connsiteY11" fmla="*/ 69870 h 732647"/>
                <a:gd name="connsiteX12" fmla="*/ 69261 w 740141"/>
                <a:gd name="connsiteY12" fmla="*/ 473997 h 732647"/>
                <a:gd name="connsiteX13" fmla="*/ 71699 w 740141"/>
                <a:gd name="connsiteY13" fmla="*/ 69655 h 732647"/>
                <a:gd name="connsiteX14" fmla="*/ 668371 w 740141"/>
                <a:gd name="connsiteY14" fmla="*/ 71698 h 732647"/>
                <a:gd name="connsiteX15" fmla="*/ 668371 w 740141"/>
                <a:gd name="connsiteY15" fmla="*/ 476004 h 732647"/>
                <a:gd name="connsiteX16" fmla="*/ 570539 w 740141"/>
                <a:gd name="connsiteY16" fmla="*/ 473997 h 732647"/>
                <a:gd name="connsiteX17" fmla="*/ 534690 w 740141"/>
                <a:gd name="connsiteY17" fmla="*/ 473997 h 732647"/>
                <a:gd name="connsiteX18" fmla="*/ 534690 w 740141"/>
                <a:gd name="connsiteY18" fmla="*/ 557919 h 732647"/>
                <a:gd name="connsiteX19" fmla="*/ 451807 w 740141"/>
                <a:gd name="connsiteY19" fmla="*/ 473997 h 73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0141" h="732647">
                  <a:moveTo>
                    <a:pt x="1" y="69870"/>
                  </a:moveTo>
                  <a:lnTo>
                    <a:pt x="1" y="476004"/>
                  </a:lnTo>
                  <a:cubicBezTo>
                    <a:pt x="-100" y="514284"/>
                    <a:pt x="30766" y="545437"/>
                    <a:pt x="69046" y="545695"/>
                  </a:cubicBezTo>
                  <a:lnTo>
                    <a:pt x="421909" y="545695"/>
                  </a:lnTo>
                  <a:lnTo>
                    <a:pt x="606388" y="732648"/>
                  </a:lnTo>
                  <a:lnTo>
                    <a:pt x="606388" y="545695"/>
                  </a:lnTo>
                  <a:lnTo>
                    <a:pt x="670916" y="545695"/>
                  </a:lnTo>
                  <a:cubicBezTo>
                    <a:pt x="709332" y="545498"/>
                    <a:pt x="740320" y="514205"/>
                    <a:pt x="740141" y="475789"/>
                  </a:cubicBezTo>
                  <a:lnTo>
                    <a:pt x="740141" y="69655"/>
                  </a:lnTo>
                  <a:cubicBezTo>
                    <a:pt x="740220" y="31321"/>
                    <a:pt x="709250" y="158"/>
                    <a:pt x="670916" y="0"/>
                  </a:cubicBezTo>
                  <a:lnTo>
                    <a:pt x="69261" y="0"/>
                  </a:lnTo>
                  <a:cubicBezTo>
                    <a:pt x="30845" y="179"/>
                    <a:pt x="-157" y="31454"/>
                    <a:pt x="1" y="69870"/>
                  </a:cubicBezTo>
                  <a:close/>
                  <a:moveTo>
                    <a:pt x="69261" y="473997"/>
                  </a:moveTo>
                  <a:lnTo>
                    <a:pt x="71699" y="69655"/>
                  </a:lnTo>
                  <a:lnTo>
                    <a:pt x="668371" y="71698"/>
                  </a:lnTo>
                  <a:lnTo>
                    <a:pt x="668371" y="476004"/>
                  </a:lnTo>
                  <a:lnTo>
                    <a:pt x="570539" y="473997"/>
                  </a:lnTo>
                  <a:lnTo>
                    <a:pt x="534690" y="473997"/>
                  </a:lnTo>
                  <a:lnTo>
                    <a:pt x="534690" y="557919"/>
                  </a:lnTo>
                  <a:lnTo>
                    <a:pt x="451807" y="473997"/>
                  </a:lnTo>
                  <a:close/>
                </a:path>
              </a:pathLst>
            </a:custGeom>
            <a:grpFill/>
            <a:ln w="35818" cap="flat">
              <a:noFill/>
              <a:prstDash val="solid"/>
              <a:miter/>
            </a:ln>
          </p:spPr>
          <p:txBody>
            <a:bodyPr rtlCol="0" anchor="ctr"/>
            <a:lstStyle/>
            <a:p>
              <a:endParaRPr lang="vi-VN"/>
            </a:p>
          </p:txBody>
        </p:sp>
      </p:grpSp>
      <p:pic>
        <p:nvPicPr>
          <p:cNvPr id="4" name="Picture 17" descr="What is Advanced Encryption Standard (AES)❓">
            <a:extLst>
              <a:ext uri="{FF2B5EF4-FFF2-40B4-BE49-F238E27FC236}">
                <a16:creationId xmlns:a16="http://schemas.microsoft.com/office/drawing/2014/main" id="{817C7C71-F043-165E-E6EE-72DAA015B8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33056" y="1389367"/>
            <a:ext cx="3805270" cy="2149331"/>
          </a:xfrm>
          <a:custGeom>
            <a:avLst/>
            <a:gdLst>
              <a:gd name="connsiteX0" fmla="*/ 245898 w 5943600"/>
              <a:gd name="connsiteY0" fmla="*/ 0 h 3564255"/>
              <a:gd name="connsiteX1" fmla="*/ 5943600 w 5943600"/>
              <a:gd name="connsiteY1" fmla="*/ 0 h 3564255"/>
              <a:gd name="connsiteX2" fmla="*/ 5943600 w 5943600"/>
              <a:gd name="connsiteY2" fmla="*/ 3564255 h 3564255"/>
              <a:gd name="connsiteX3" fmla="*/ 245898 w 5943600"/>
              <a:gd name="connsiteY3" fmla="*/ 3564255 h 3564255"/>
              <a:gd name="connsiteX4" fmla="*/ 0 w 5943600"/>
              <a:gd name="connsiteY4" fmla="*/ 3318357 h 3564255"/>
              <a:gd name="connsiteX5" fmla="*/ 0 w 5943600"/>
              <a:gd name="connsiteY5" fmla="*/ 245898 h 3564255"/>
              <a:gd name="connsiteX6" fmla="*/ 245898 w 5943600"/>
              <a:gd name="connsiteY6" fmla="*/ 0 h 356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3600" h="3564255">
                <a:moveTo>
                  <a:pt x="245898" y="0"/>
                </a:moveTo>
                <a:lnTo>
                  <a:pt x="5943600" y="0"/>
                </a:lnTo>
                <a:lnTo>
                  <a:pt x="5943600" y="3564255"/>
                </a:lnTo>
                <a:lnTo>
                  <a:pt x="245898" y="3564255"/>
                </a:lnTo>
                <a:cubicBezTo>
                  <a:pt x="110092" y="3564255"/>
                  <a:pt x="0" y="3454163"/>
                  <a:pt x="0" y="3318357"/>
                </a:cubicBezTo>
                <a:lnTo>
                  <a:pt x="0" y="245898"/>
                </a:lnTo>
                <a:cubicBezTo>
                  <a:pt x="0" y="110092"/>
                  <a:pt x="110092" y="0"/>
                  <a:pt x="245898" y="0"/>
                </a:cubicBezTo>
                <a:close/>
              </a:path>
            </a:pathLst>
          </a:custGeom>
          <a:noFill/>
          <a:ln>
            <a:noFill/>
          </a:ln>
        </p:spPr>
      </p:pic>
    </p:spTree>
    <p:extLst>
      <p:ext uri="{BB962C8B-B14F-4D97-AF65-F5344CB8AC3E}">
        <p14:creationId xmlns:p14="http://schemas.microsoft.com/office/powerpoint/2010/main" val="4014240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50000"/>
            <a:lum/>
            <a:extLst>
              <a:ext uri="{BEBA8EAE-BF5A-486C-A8C5-ECC9F3942E4B}">
                <a14:imgProps xmlns:a14="http://schemas.microsoft.com/office/drawing/2010/main">
                  <a14:imgLayer r:embed="rId6">
                    <a14:imgEffect>
                      <a14:artisticBlur/>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9" name="Rounded Rectangle 2">
            <a:extLst>
              <a:ext uri="{FF2B5EF4-FFF2-40B4-BE49-F238E27FC236}">
                <a16:creationId xmlns:a16="http://schemas.microsoft.com/office/drawing/2014/main" id="{A92915F8-CC2B-268F-9CC8-91D5E8EE11D8}"/>
              </a:ext>
            </a:extLst>
          </p:cNvPr>
          <p:cNvSpPr/>
          <p:nvPr/>
        </p:nvSpPr>
        <p:spPr>
          <a:xfrm rot="16200000">
            <a:off x="-4926267" y="-3318662"/>
            <a:ext cx="924422" cy="8768723"/>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Rounded Rectangle 8">
            <a:extLst>
              <a:ext uri="{FF2B5EF4-FFF2-40B4-BE49-F238E27FC236}">
                <a16:creationId xmlns:a16="http://schemas.microsoft.com/office/drawing/2014/main" id="{D9C950D5-5A07-CE1E-0EDE-131BB663D105}"/>
              </a:ext>
            </a:extLst>
          </p:cNvPr>
          <p:cNvSpPr/>
          <p:nvPr/>
        </p:nvSpPr>
        <p:spPr>
          <a:xfrm>
            <a:off x="-4464055" y="7375768"/>
            <a:ext cx="5280050" cy="7651462"/>
          </a:xfrm>
          <a:prstGeom prst="roundRect">
            <a:avLst>
              <a:gd name="adj" fmla="val 15538"/>
            </a:avLst>
          </a:prstGeom>
          <a:gradFill flip="none" rotWithShape="1">
            <a:gsLst>
              <a:gs pos="0">
                <a:srgbClr val="FF2D2D">
                  <a:lumMod val="98000"/>
                </a:srgbClr>
              </a:gs>
              <a:gs pos="46000">
                <a:srgbClr val="FFB8D0"/>
              </a:gs>
              <a:gs pos="100000">
                <a:srgbClr val="947BD3"/>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Góc Tròn 17">
            <a:extLst>
              <a:ext uri="{FF2B5EF4-FFF2-40B4-BE49-F238E27FC236}">
                <a16:creationId xmlns:a16="http://schemas.microsoft.com/office/drawing/2014/main" id="{B848C09D-3D99-ECC2-FD56-672898086887}"/>
              </a:ext>
            </a:extLst>
          </p:cNvPr>
          <p:cNvSpPr/>
          <p:nvPr/>
        </p:nvSpPr>
        <p:spPr>
          <a:xfrm rot="5400000">
            <a:off x="3307633" y="-2541747"/>
            <a:ext cx="956442" cy="7213682"/>
          </a:xfrm>
          <a:prstGeom prst="roundRect">
            <a:avLst>
              <a:gd name="adj" fmla="val 50000"/>
            </a:avLst>
          </a:prstGeom>
          <a:gradFill>
            <a:gsLst>
              <a:gs pos="59000">
                <a:srgbClr val="FFC0CB"/>
              </a:gs>
              <a:gs pos="29000">
                <a:srgbClr val="FFC0CB"/>
              </a:gs>
              <a:gs pos="0">
                <a:schemeClr val="accent1">
                  <a:lumMod val="45000"/>
                  <a:lumOff val="55000"/>
                </a:schemeClr>
              </a:gs>
              <a:gs pos="87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4" name="Hình chữ nhật: Góc Tròn 13">
            <a:extLst>
              <a:ext uri="{FF2B5EF4-FFF2-40B4-BE49-F238E27FC236}">
                <a16:creationId xmlns:a16="http://schemas.microsoft.com/office/drawing/2014/main" id="{5C6FD719-FCC4-B95B-9340-E0398184505E}"/>
              </a:ext>
            </a:extLst>
          </p:cNvPr>
          <p:cNvSpPr/>
          <p:nvPr/>
        </p:nvSpPr>
        <p:spPr>
          <a:xfrm>
            <a:off x="13210391" y="1804728"/>
            <a:ext cx="7783487" cy="2258272"/>
          </a:xfrm>
          <a:prstGeom prst="roundRect">
            <a:avLst>
              <a:gd name="adj" fmla="val 6899"/>
            </a:avLst>
          </a:prstGeom>
          <a:gradFill>
            <a:gsLst>
              <a:gs pos="0">
                <a:srgbClr val="FF2D2D"/>
              </a:gs>
              <a:gs pos="46000">
                <a:srgbClr val="FCB1A6"/>
              </a:gs>
              <a:gs pos="100000">
                <a:srgbClr val="7030A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ounded Rectangle 2">
            <a:extLst>
              <a:ext uri="{FF2B5EF4-FFF2-40B4-BE49-F238E27FC236}">
                <a16:creationId xmlns:a16="http://schemas.microsoft.com/office/drawing/2014/main" id="{1F6BFF06-1654-7A21-730C-B30C2F650F18}"/>
              </a:ext>
            </a:extLst>
          </p:cNvPr>
          <p:cNvSpPr/>
          <p:nvPr/>
        </p:nvSpPr>
        <p:spPr>
          <a:xfrm>
            <a:off x="303443" y="96713"/>
            <a:ext cx="2572608" cy="407555"/>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1600" dirty="0">
                <a:latin typeface="Merienda Medium" pitchFamily="2" charset="0"/>
              </a:rPr>
              <a:t>KẾT QUẢ THỰC HIỆN </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699362" y="3553004"/>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Cách Giải Quyết Vấn Đề</a:t>
            </a:r>
          </a:p>
        </p:txBody>
      </p:sp>
      <p:sp>
        <p:nvSpPr>
          <p:cNvPr id="5" name="TextBox 18">
            <a:extLst>
              <a:ext uri="{FF2B5EF4-FFF2-40B4-BE49-F238E27FC236}">
                <a16:creationId xmlns:a16="http://schemas.microsoft.com/office/drawing/2014/main" id="{DF269AFB-4239-7900-0E27-0776527DA983}"/>
              </a:ext>
            </a:extLst>
          </p:cNvPr>
          <p:cNvSpPr txBox="1"/>
          <p:nvPr/>
        </p:nvSpPr>
        <p:spPr>
          <a:xfrm>
            <a:off x="994726" y="11882055"/>
            <a:ext cx="4805272" cy="337611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2000" kern="100" dirty="0">
                <a:effectLst/>
                <a:latin typeface="Merienda" pitchFamily="2" charset="0"/>
                <a:ea typeface="Calibri" panose="020F0502020204030204" pitchFamily="34" charset="0"/>
                <a:cs typeface="Times New Roman" panose="02020603050405020304" pitchFamily="18" charset="0"/>
              </a:rPr>
              <a:t>AES (viết tắt của từ tiếng anh: </a:t>
            </a:r>
            <a:r>
              <a:rPr lang="vi-VN" sz="2000" kern="100" dirty="0" err="1">
                <a:effectLst/>
                <a:latin typeface="Merienda" pitchFamily="2" charset="0"/>
                <a:ea typeface="Calibri" panose="020F0502020204030204" pitchFamily="34" charset="0"/>
                <a:cs typeface="Times New Roman" panose="02020603050405020304" pitchFamily="18" charset="0"/>
              </a:rPr>
              <a:t>Advanced</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Encryption</a:t>
            </a:r>
            <a:r>
              <a:rPr lang="vi-VN" sz="2000" kern="100" dirty="0">
                <a:effectLst/>
                <a:latin typeface="Merienda" pitchFamily="2" charset="0"/>
                <a:ea typeface="Calibri" panose="020F0502020204030204" pitchFamily="34" charset="0"/>
                <a:cs typeface="Times New Roman" panose="02020603050405020304" pitchFamily="18" charset="0"/>
              </a:rPr>
              <a:t> Standard, hay Tiêu chuẩn mã hóa nâng cao) là một thuật toán mã hóa khối được chính phủ Hoa Kỳ áp dụng làm tiêu chuẩn mã hóa. Thuật toán được xây dựng dựa trên </a:t>
            </a:r>
            <a:r>
              <a:rPr lang="vi-VN" sz="2000" kern="100" dirty="0" err="1">
                <a:effectLst/>
                <a:latin typeface="Merienda" pitchFamily="2" charset="0"/>
                <a:ea typeface="Calibri" panose="020F0502020204030204" pitchFamily="34" charset="0"/>
                <a:cs typeface="Times New Roman" panose="02020603050405020304" pitchFamily="18" charset="0"/>
              </a:rPr>
              <a:t>Rijndael</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Cipher</a:t>
            </a:r>
            <a:r>
              <a:rPr lang="vi-VN" sz="2000" kern="100" dirty="0">
                <a:effectLst/>
                <a:latin typeface="Merienda" pitchFamily="2" charset="0"/>
                <a:ea typeface="Calibri" panose="020F0502020204030204" pitchFamily="34" charset="0"/>
                <a:cs typeface="Times New Roman" panose="02020603050405020304" pitchFamily="18" charset="0"/>
              </a:rPr>
              <a:t> phát triển bởi 2 nhà mật mã học người Bỉ: </a:t>
            </a:r>
            <a:r>
              <a:rPr lang="vi-VN" sz="2000" kern="100" dirty="0" err="1">
                <a:effectLst/>
                <a:latin typeface="Merienda" pitchFamily="2" charset="0"/>
                <a:ea typeface="Calibri" panose="020F0502020204030204" pitchFamily="34" charset="0"/>
                <a:cs typeface="Times New Roman" panose="02020603050405020304" pitchFamily="18" charset="0"/>
              </a:rPr>
              <a:t>Joan</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Daemen</a:t>
            </a:r>
            <a:r>
              <a:rPr lang="vi-VN" sz="2000" kern="100" dirty="0">
                <a:effectLst/>
                <a:latin typeface="Merienda" pitchFamily="2" charset="0"/>
                <a:ea typeface="Calibri" panose="020F0502020204030204" pitchFamily="34" charset="0"/>
                <a:cs typeface="Times New Roman" panose="02020603050405020304" pitchFamily="18" charset="0"/>
              </a:rPr>
              <a:t> và </a:t>
            </a:r>
            <a:r>
              <a:rPr lang="vi-VN" sz="2000" kern="100" dirty="0" err="1">
                <a:effectLst/>
                <a:latin typeface="Merienda" pitchFamily="2" charset="0"/>
                <a:ea typeface="Calibri" panose="020F0502020204030204" pitchFamily="34" charset="0"/>
                <a:cs typeface="Times New Roman" panose="02020603050405020304" pitchFamily="18" charset="0"/>
              </a:rPr>
              <a:t>Vincent</a:t>
            </a:r>
            <a:r>
              <a:rPr lang="vi-VN" sz="2000" kern="100" dirty="0">
                <a:effectLst/>
                <a:latin typeface="Merienda" pitchFamily="2" charset="0"/>
                <a:ea typeface="Calibri" panose="020F0502020204030204" pitchFamily="34" charset="0"/>
                <a:cs typeface="Times New Roman" panose="02020603050405020304" pitchFamily="18" charset="0"/>
              </a:rPr>
              <a:t> </a:t>
            </a:r>
            <a:r>
              <a:rPr lang="vi-VN" sz="2000" kern="100" dirty="0" err="1">
                <a:effectLst/>
                <a:latin typeface="Merienda" pitchFamily="2" charset="0"/>
                <a:ea typeface="Calibri" panose="020F0502020204030204" pitchFamily="34" charset="0"/>
                <a:cs typeface="Times New Roman" panose="02020603050405020304" pitchFamily="18" charset="0"/>
              </a:rPr>
              <a:t>Rijmen</a:t>
            </a:r>
            <a:r>
              <a:rPr lang="vi-VN" sz="2000" kern="100" dirty="0">
                <a:effectLst/>
                <a:latin typeface="Merienda" pitchFamily="2" charset="0"/>
                <a:ea typeface="Calibri" panose="020F0502020204030204" pitchFamily="34" charset="0"/>
                <a:cs typeface="Times New Roman" panose="02020603050405020304" pitchFamily="18" charset="0"/>
              </a:rPr>
              <a:t> .</a:t>
            </a:r>
          </a:p>
        </p:txBody>
      </p:sp>
      <p:sp>
        <p:nvSpPr>
          <p:cNvPr id="19" name="Rounded Rectangle 7">
            <a:extLst>
              <a:ext uri="{FF2B5EF4-FFF2-40B4-BE49-F238E27FC236}">
                <a16:creationId xmlns:a16="http://schemas.microsoft.com/office/drawing/2014/main" id="{1751DD44-902C-A273-CDCF-AF2F6691F2BE}"/>
              </a:ext>
            </a:extLst>
          </p:cNvPr>
          <p:cNvSpPr/>
          <p:nvPr/>
        </p:nvSpPr>
        <p:spPr>
          <a:xfrm rot="16200000">
            <a:off x="-5909727" y="-1053063"/>
            <a:ext cx="3054001" cy="7899814"/>
          </a:xfrm>
          <a:prstGeom prst="roundRect">
            <a:avLst>
              <a:gd name="adj" fmla="val 7786"/>
            </a:avLst>
          </a:prstGeom>
          <a:gradFill>
            <a:gsLst>
              <a:gs pos="0">
                <a:srgbClr val="FFFF66"/>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0" name="TextBox 3">
            <a:extLst>
              <a:ext uri="{FF2B5EF4-FFF2-40B4-BE49-F238E27FC236}">
                <a16:creationId xmlns:a16="http://schemas.microsoft.com/office/drawing/2014/main" id="{5894B24C-48AD-2D5F-4C7B-CB2191704AF8}"/>
              </a:ext>
            </a:extLst>
          </p:cNvPr>
          <p:cNvSpPr txBox="1"/>
          <p:nvPr/>
        </p:nvSpPr>
        <p:spPr>
          <a:xfrm>
            <a:off x="-8591340" y="1571282"/>
            <a:ext cx="7899812" cy="3509445"/>
          </a:xfrm>
          <a:prstGeom prst="rect">
            <a:avLst/>
          </a:prstGeom>
          <a:noFill/>
        </p:spPr>
        <p:txBody>
          <a:bodyPr wrap="square" rtlCol="0">
            <a:spAutoFit/>
          </a:bodyPr>
          <a:lstStyle/>
          <a:p>
            <a:pP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Ưu điểm của AES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Tính bảo mật cao: AES là một thuật toán mã hóa đối xứng mạnh, có khả năng đảm bảo tính bảo mật cao trong việc mã hóa và giải mã dữ liệu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Tốc độ nhanh: Thuật toán này có tốc độ mã hóa và giải mã rất nhanh, phù hợp với các ứng dụng đòi hỏi tốc độ cao như truyền dữ liệu qua mạng .</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Linh hoạt: AES cũng có thể sử dụng các khóa với độ dài khác nhau (128, 192 hoặc 256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bit</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để tăng cường tính bảo mật .</a:t>
            </a:r>
          </a:p>
          <a:p>
            <a:pPr>
              <a:lnSpc>
                <a:spcPct val="107000"/>
              </a:lnSpc>
              <a:spcAft>
                <a:spcPts val="800"/>
              </a:spcAft>
            </a:pP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p:txBody>
      </p:sp>
      <p:sp>
        <p:nvSpPr>
          <p:cNvPr id="21" name="Rounded Rectangle 7">
            <a:extLst>
              <a:ext uri="{FF2B5EF4-FFF2-40B4-BE49-F238E27FC236}">
                <a16:creationId xmlns:a16="http://schemas.microsoft.com/office/drawing/2014/main" id="{58104364-6A69-749E-ED68-164A1CD163F4}"/>
              </a:ext>
            </a:extLst>
          </p:cNvPr>
          <p:cNvSpPr/>
          <p:nvPr/>
        </p:nvSpPr>
        <p:spPr>
          <a:xfrm rot="5400000">
            <a:off x="17111261" y="-203082"/>
            <a:ext cx="2113815" cy="11952337"/>
          </a:xfrm>
          <a:prstGeom prst="roundRect">
            <a:avLst>
              <a:gd name="adj" fmla="val 7786"/>
            </a:avLst>
          </a:prstGeom>
          <a:gradFill flip="none" rotWithShape="1">
            <a:gsLst>
              <a:gs pos="0">
                <a:srgbClr val="FF7D7D"/>
              </a:gs>
              <a:gs pos="41000">
                <a:srgbClr val="FFFF66"/>
              </a:gs>
              <a:gs pos="100000">
                <a:srgbClr val="947BD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TextBox 13">
            <a:extLst>
              <a:ext uri="{FF2B5EF4-FFF2-40B4-BE49-F238E27FC236}">
                <a16:creationId xmlns:a16="http://schemas.microsoft.com/office/drawing/2014/main" id="{4BCD0836-FEC6-9100-C6E9-6449C69C48D4}"/>
              </a:ext>
            </a:extLst>
          </p:cNvPr>
          <p:cNvSpPr txBox="1"/>
          <p:nvPr/>
        </p:nvSpPr>
        <p:spPr>
          <a:xfrm>
            <a:off x="12235300" y="4688175"/>
            <a:ext cx="12036157" cy="2169825"/>
          </a:xfrm>
          <a:prstGeom prst="rect">
            <a:avLst/>
          </a:prstGeom>
          <a:noFill/>
        </p:spPr>
        <p:txBody>
          <a:bodyPr wrap="square" rtlCol="0">
            <a:spAutoFit/>
          </a:bodyPr>
          <a:lstStyle/>
          <a:p>
            <a:pPr marL="228600" algn="r">
              <a:lnSpc>
                <a:spcPct val="107000"/>
              </a:lnSpc>
              <a:spcAft>
                <a:spcPts val="800"/>
              </a:spcAft>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Nhược điểm của AES </a:t>
            </a:r>
            <a:endParaRPr lang="vi-VN" sz="1800" kern="100" dirty="0">
              <a:effectLst/>
              <a:latin typeface="Merienda Light" pitchFamily="2"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SzPts val="1000"/>
              <a:buFont typeface="Symbol" panose="05050102010706020507" pitchFamily="18" charset="2"/>
              <a:buChar char=""/>
              <a:tabLst>
                <a:tab pos="457200" algn="l"/>
              </a:tabLst>
            </a:pP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Quá</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trình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trao</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đổi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phải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được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thực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hiện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qua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một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hệ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thống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mã</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khóa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khai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khác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SzPts val="1000"/>
              <a:buFont typeface="Symbol" panose="05050102010706020507" pitchFamily="18" charset="2"/>
              <a:buChar char=""/>
              <a:tabLst>
                <a:tab pos="457200" algn="l"/>
              </a:tabLst>
            </a:pP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Cũng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như</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một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số</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khác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AES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cũng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bị</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tác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động với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phương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pháp</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tấn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kênh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bên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(side channel attack)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tức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là</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việc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tấn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lên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các hệ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thống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thực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hiện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có</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nguy</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cơ</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làm</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lộ</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dữ</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liệu</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a:p>
            <a:pPr marL="342900" lvl="0" indent="-342900" algn="r">
              <a:lnSpc>
                <a:spcPct val="107000"/>
              </a:lnSpc>
              <a:spcAft>
                <a:spcPts val="800"/>
              </a:spcAft>
              <a:buSzPts val="1000"/>
              <a:buFont typeface="Symbol" panose="05050102010706020507" pitchFamily="18" charset="2"/>
              <a:buChar char=""/>
              <a:tabLst>
                <a:tab pos="457200" algn="l"/>
              </a:tabLst>
            </a:pP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Chính</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vì</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việc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mô</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tả</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khá</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đơn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giản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nên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nhiều</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nhà</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mật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mã</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học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lo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sợ</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rằng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AES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sẽ</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bị</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tấn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một</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tương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lai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không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xa</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với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sự</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giúp</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sức</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của các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nghệ</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hiện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đại</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hơn</a:t>
            </a:r>
            <a:r>
              <a:rPr lang="en-US"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p:txBody>
      </p:sp>
      <p:sp>
        <p:nvSpPr>
          <p:cNvPr id="2" name="Tiêu đề 1">
            <a:extLst>
              <a:ext uri="{FF2B5EF4-FFF2-40B4-BE49-F238E27FC236}">
                <a16:creationId xmlns:a16="http://schemas.microsoft.com/office/drawing/2014/main" id="{DFE5637A-C070-860E-928B-896F93AE38D1}"/>
              </a:ext>
            </a:extLst>
          </p:cNvPr>
          <p:cNvSpPr txBox="1">
            <a:spLocks/>
          </p:cNvSpPr>
          <p:nvPr/>
        </p:nvSpPr>
        <p:spPr>
          <a:xfrm>
            <a:off x="-8524605" y="73301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án 1 : Sử dụng DES </a:t>
            </a:r>
          </a:p>
        </p:txBody>
      </p:sp>
      <p:pic>
        <p:nvPicPr>
          <p:cNvPr id="6" name="Picture 7" descr="What is Advanced Encryption Standard (AES)❓">
            <a:extLst>
              <a:ext uri="{FF2B5EF4-FFF2-40B4-BE49-F238E27FC236}">
                <a16:creationId xmlns:a16="http://schemas.microsoft.com/office/drawing/2014/main" id="{4F3B3ED3-F93D-B299-663B-F130DBAD15C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491293" y="1569499"/>
            <a:ext cx="3377193" cy="2025233"/>
          </a:xfrm>
          <a:prstGeom prst="rect">
            <a:avLst/>
          </a:prstGeom>
          <a:noFill/>
          <a:ln>
            <a:noFill/>
          </a:ln>
        </p:spPr>
      </p:pic>
      <p:sp>
        <p:nvSpPr>
          <p:cNvPr id="8" name="Rounded Rectangle 8">
            <a:extLst>
              <a:ext uri="{FF2B5EF4-FFF2-40B4-BE49-F238E27FC236}">
                <a16:creationId xmlns:a16="http://schemas.microsoft.com/office/drawing/2014/main" id="{D3BF1893-4F4C-E715-58F3-10AECD93E292}"/>
              </a:ext>
            </a:extLst>
          </p:cNvPr>
          <p:cNvSpPr/>
          <p:nvPr/>
        </p:nvSpPr>
        <p:spPr>
          <a:xfrm rot="16200000">
            <a:off x="5533546" y="-3213861"/>
            <a:ext cx="2332690" cy="12221032"/>
          </a:xfrm>
          <a:prstGeom prst="roundRect">
            <a:avLst>
              <a:gd name="adj" fmla="val 15113"/>
            </a:avLst>
          </a:prstGeom>
          <a:gradFill flip="none" rotWithShape="1">
            <a:gsLst>
              <a:gs pos="44000">
                <a:srgbClr val="FEE5E1">
                  <a:alpha val="53000"/>
                </a:srgbClr>
              </a:gs>
              <a:gs pos="0">
                <a:srgbClr val="6A9CFD"/>
              </a:gs>
              <a:gs pos="100000">
                <a:srgbClr val="FFB8D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3">
            <a:extLst>
              <a:ext uri="{FF2B5EF4-FFF2-40B4-BE49-F238E27FC236}">
                <a16:creationId xmlns:a16="http://schemas.microsoft.com/office/drawing/2014/main" id="{6A690AC4-5A4F-1374-19FD-0CB636DD93F3}"/>
              </a:ext>
            </a:extLst>
          </p:cNvPr>
          <p:cNvSpPr txBox="1"/>
          <p:nvPr/>
        </p:nvSpPr>
        <p:spPr>
          <a:xfrm>
            <a:off x="759550" y="1940580"/>
            <a:ext cx="6495608" cy="1862048"/>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Một trong những cách để giải quyết các vấn đề tiềm ẩn khi sử dụng AES là đảm bảo rằng khóa mã hóa được bảo mật và quản lý một cách an toàn. Điều này có thể được thực hiện bằng cách sử dụng các phương pháp quản lý khóa tiên tiến và lưu trữ khóa trong các thiết bị bảo mật phần cứng.</a:t>
            </a:r>
          </a:p>
        </p:txBody>
      </p:sp>
      <p:sp>
        <p:nvSpPr>
          <p:cNvPr id="7" name="Rounded Rectangle 2">
            <a:extLst>
              <a:ext uri="{FF2B5EF4-FFF2-40B4-BE49-F238E27FC236}">
                <a16:creationId xmlns:a16="http://schemas.microsoft.com/office/drawing/2014/main" id="{059A2752-9EB8-D2DE-CA24-26F1A8F9CA28}"/>
              </a:ext>
            </a:extLst>
          </p:cNvPr>
          <p:cNvSpPr/>
          <p:nvPr/>
        </p:nvSpPr>
        <p:spPr>
          <a:xfrm>
            <a:off x="0" y="-6908801"/>
            <a:ext cx="12192000" cy="6829994"/>
          </a:xfrm>
          <a:prstGeom prst="roundRect">
            <a:avLst>
              <a:gd name="adj" fmla="val 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8800" dirty="0">
                <a:latin typeface="Merienda Medium" pitchFamily="2" charset="0"/>
              </a:rPr>
              <a:t>KẾT QUẢ THỰC HIỆN</a:t>
            </a:r>
          </a:p>
        </p:txBody>
      </p:sp>
      <p:grpSp>
        <p:nvGrpSpPr>
          <p:cNvPr id="40" name="Đồ họa 24" descr="Internet outline">
            <a:extLst>
              <a:ext uri="{FF2B5EF4-FFF2-40B4-BE49-F238E27FC236}">
                <a16:creationId xmlns:a16="http://schemas.microsoft.com/office/drawing/2014/main" id="{5627BD85-7ADC-1FC0-C940-39142F418A13}"/>
              </a:ext>
            </a:extLst>
          </p:cNvPr>
          <p:cNvGrpSpPr/>
          <p:nvPr/>
        </p:nvGrpSpPr>
        <p:grpSpPr>
          <a:xfrm>
            <a:off x="760955" y="4665444"/>
            <a:ext cx="3298292" cy="1971499"/>
            <a:chOff x="760955" y="4665444"/>
            <a:chExt cx="3298292" cy="1971499"/>
          </a:xfrm>
          <a:gradFill flip="none" rotWithShape="1">
            <a:gsLst>
              <a:gs pos="44000">
                <a:srgbClr val="7030A0"/>
              </a:gs>
              <a:gs pos="0">
                <a:srgbClr val="00B0F0"/>
              </a:gs>
              <a:gs pos="100000">
                <a:srgbClr val="0070C0"/>
              </a:gs>
            </a:gsLst>
            <a:lin ang="2700000" scaled="1"/>
            <a:tileRect/>
          </a:gradFill>
        </p:grpSpPr>
        <p:sp>
          <p:nvSpPr>
            <p:cNvPr id="41" name="Hình tự do: Hình 40">
              <a:extLst>
                <a:ext uri="{FF2B5EF4-FFF2-40B4-BE49-F238E27FC236}">
                  <a16:creationId xmlns:a16="http://schemas.microsoft.com/office/drawing/2014/main" id="{B4A9316A-0B84-B57C-1FF0-9B9B79BFA737}"/>
                </a:ext>
              </a:extLst>
            </p:cNvPr>
            <p:cNvSpPr/>
            <p:nvPr/>
          </p:nvSpPr>
          <p:spPr>
            <a:xfrm>
              <a:off x="1370425" y="4844751"/>
              <a:ext cx="2079351" cy="1290925"/>
            </a:xfrm>
            <a:custGeom>
              <a:avLst/>
              <a:gdLst>
                <a:gd name="connsiteX0" fmla="*/ 2079212 w 2079351"/>
                <a:gd name="connsiteY0" fmla="*/ 1290295 h 1290925"/>
                <a:gd name="connsiteX1" fmla="*/ 2079351 w 2079351"/>
                <a:gd name="connsiteY1" fmla="*/ 0 h 1290925"/>
                <a:gd name="connsiteX2" fmla="*/ 0 w 2079351"/>
                <a:gd name="connsiteY2" fmla="*/ 0 h 1290925"/>
                <a:gd name="connsiteX3" fmla="*/ 0 w 2079351"/>
                <a:gd name="connsiteY3" fmla="*/ 1290926 h 1290925"/>
                <a:gd name="connsiteX4" fmla="*/ 71698 w 2079351"/>
                <a:gd name="connsiteY4" fmla="*/ 71698 h 1290925"/>
                <a:gd name="connsiteX5" fmla="*/ 2007653 w 2079351"/>
                <a:gd name="connsiteY5" fmla="*/ 71698 h 1290925"/>
                <a:gd name="connsiteX6" fmla="*/ 2007513 w 2079351"/>
                <a:gd name="connsiteY6" fmla="*/ 1218615 h 1290925"/>
                <a:gd name="connsiteX7" fmla="*/ 71698 w 2079351"/>
                <a:gd name="connsiteY7" fmla="*/ 1219203 h 12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9351" h="1290925">
                  <a:moveTo>
                    <a:pt x="2079212" y="1290295"/>
                  </a:moveTo>
                  <a:lnTo>
                    <a:pt x="2079351" y="0"/>
                  </a:lnTo>
                  <a:lnTo>
                    <a:pt x="0" y="0"/>
                  </a:lnTo>
                  <a:lnTo>
                    <a:pt x="0" y="1290926"/>
                  </a:lnTo>
                  <a:close/>
                  <a:moveTo>
                    <a:pt x="71698" y="71698"/>
                  </a:moveTo>
                  <a:lnTo>
                    <a:pt x="2007653" y="71698"/>
                  </a:lnTo>
                  <a:lnTo>
                    <a:pt x="2007513" y="1218615"/>
                  </a:lnTo>
                  <a:lnTo>
                    <a:pt x="71698" y="1219203"/>
                  </a:lnTo>
                  <a:close/>
                </a:path>
              </a:pathLst>
            </a:custGeom>
            <a:grpFill/>
            <a:ln w="35818" cap="flat">
              <a:noFill/>
              <a:prstDash val="solid"/>
              <a:miter/>
            </a:ln>
          </p:spPr>
          <p:txBody>
            <a:bodyPr rtlCol="0" anchor="ctr"/>
            <a:lstStyle/>
            <a:p>
              <a:endParaRPr lang="vi-VN"/>
            </a:p>
          </p:txBody>
        </p:sp>
        <p:sp>
          <p:nvSpPr>
            <p:cNvPr id="42" name="Hình tự do: Hình 41">
              <a:extLst>
                <a:ext uri="{FF2B5EF4-FFF2-40B4-BE49-F238E27FC236}">
                  <a16:creationId xmlns:a16="http://schemas.microsoft.com/office/drawing/2014/main" id="{05B12FA5-091C-5D57-F234-B7EE7A7A50A6}"/>
                </a:ext>
              </a:extLst>
            </p:cNvPr>
            <p:cNvSpPr/>
            <p:nvPr/>
          </p:nvSpPr>
          <p:spPr>
            <a:xfrm>
              <a:off x="1191180" y="4665444"/>
              <a:ext cx="2437842" cy="1613689"/>
            </a:xfrm>
            <a:custGeom>
              <a:avLst/>
              <a:gdLst>
                <a:gd name="connsiteX0" fmla="*/ 71698 w 2437842"/>
                <a:gd name="connsiteY0" fmla="*/ 143396 h 1613689"/>
                <a:gd name="connsiteX1" fmla="*/ 143396 w 2437842"/>
                <a:gd name="connsiteY1" fmla="*/ 71698 h 1613689"/>
                <a:gd name="connsiteX2" fmla="*/ 2294446 w 2437842"/>
                <a:gd name="connsiteY2" fmla="*/ 71698 h 1613689"/>
                <a:gd name="connsiteX3" fmla="*/ 2366144 w 2437842"/>
                <a:gd name="connsiteY3" fmla="*/ 143396 h 1613689"/>
                <a:gd name="connsiteX4" fmla="*/ 2366144 w 2437842"/>
                <a:gd name="connsiteY4" fmla="*/ 1613690 h 1613689"/>
                <a:gd name="connsiteX5" fmla="*/ 2437842 w 2437842"/>
                <a:gd name="connsiteY5" fmla="*/ 1613690 h 1613689"/>
                <a:gd name="connsiteX6" fmla="*/ 2437842 w 2437842"/>
                <a:gd name="connsiteY6" fmla="*/ 143396 h 1613689"/>
                <a:gd name="connsiteX7" fmla="*/ 2294446 w 2437842"/>
                <a:gd name="connsiteY7" fmla="*/ 0 h 1613689"/>
                <a:gd name="connsiteX8" fmla="*/ 143396 w 2437842"/>
                <a:gd name="connsiteY8" fmla="*/ 0 h 1613689"/>
                <a:gd name="connsiteX9" fmla="*/ 0 w 2437842"/>
                <a:gd name="connsiteY9" fmla="*/ 143396 h 1613689"/>
                <a:gd name="connsiteX10" fmla="*/ 0 w 2437842"/>
                <a:gd name="connsiteY10" fmla="*/ 1613690 h 1613689"/>
                <a:gd name="connsiteX11" fmla="*/ 71698 w 2437842"/>
                <a:gd name="connsiteY11" fmla="*/ 1613690 h 161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7842" h="1613689">
                  <a:moveTo>
                    <a:pt x="71698" y="143396"/>
                  </a:moveTo>
                  <a:cubicBezTo>
                    <a:pt x="71745" y="103819"/>
                    <a:pt x="103819" y="71745"/>
                    <a:pt x="143396" y="71698"/>
                  </a:cubicBezTo>
                  <a:lnTo>
                    <a:pt x="2294446" y="71698"/>
                  </a:lnTo>
                  <a:cubicBezTo>
                    <a:pt x="2334024" y="71748"/>
                    <a:pt x="2366094" y="103819"/>
                    <a:pt x="2366144" y="143396"/>
                  </a:cubicBezTo>
                  <a:lnTo>
                    <a:pt x="2366144" y="1613690"/>
                  </a:lnTo>
                  <a:lnTo>
                    <a:pt x="2437842" y="1613690"/>
                  </a:lnTo>
                  <a:lnTo>
                    <a:pt x="2437842" y="143396"/>
                  </a:lnTo>
                  <a:cubicBezTo>
                    <a:pt x="2437760" y="64234"/>
                    <a:pt x="2373608" y="82"/>
                    <a:pt x="2294446" y="0"/>
                  </a:cubicBezTo>
                  <a:lnTo>
                    <a:pt x="143396" y="0"/>
                  </a:lnTo>
                  <a:cubicBezTo>
                    <a:pt x="64234" y="82"/>
                    <a:pt x="82" y="64234"/>
                    <a:pt x="0" y="143396"/>
                  </a:cubicBezTo>
                  <a:lnTo>
                    <a:pt x="0" y="1613690"/>
                  </a:lnTo>
                  <a:lnTo>
                    <a:pt x="71698" y="1613690"/>
                  </a:lnTo>
                  <a:close/>
                </a:path>
              </a:pathLst>
            </a:custGeom>
            <a:grpFill/>
            <a:ln w="35818" cap="flat">
              <a:noFill/>
              <a:prstDash val="solid"/>
              <a:miter/>
            </a:ln>
          </p:spPr>
          <p:txBody>
            <a:bodyPr rtlCol="0" anchor="ctr"/>
            <a:lstStyle/>
            <a:p>
              <a:endParaRPr lang="vi-VN"/>
            </a:p>
          </p:txBody>
        </p:sp>
        <p:sp>
          <p:nvSpPr>
            <p:cNvPr id="43" name="Hình tự do: Hình 42">
              <a:extLst>
                <a:ext uri="{FF2B5EF4-FFF2-40B4-BE49-F238E27FC236}">
                  <a16:creationId xmlns:a16="http://schemas.microsoft.com/office/drawing/2014/main" id="{1670784E-759E-6177-8966-17D77BCD5C93}"/>
                </a:ext>
              </a:extLst>
            </p:cNvPr>
            <p:cNvSpPr/>
            <p:nvPr/>
          </p:nvSpPr>
          <p:spPr>
            <a:xfrm>
              <a:off x="760955" y="6386000"/>
              <a:ext cx="3298292" cy="250943"/>
            </a:xfrm>
            <a:custGeom>
              <a:avLst/>
              <a:gdLst>
                <a:gd name="connsiteX0" fmla="*/ 1828408 w 3298292"/>
                <a:gd name="connsiteY0" fmla="*/ 0 h 250943"/>
                <a:gd name="connsiteX1" fmla="*/ 1828408 w 3298292"/>
                <a:gd name="connsiteY1" fmla="*/ 71698 h 250943"/>
                <a:gd name="connsiteX2" fmla="*/ 1469885 w 3298292"/>
                <a:gd name="connsiteY2" fmla="*/ 71698 h 250943"/>
                <a:gd name="connsiteX3" fmla="*/ 1469885 w 3298292"/>
                <a:gd name="connsiteY3" fmla="*/ 0 h 250943"/>
                <a:gd name="connsiteX4" fmla="*/ 0 w 3298292"/>
                <a:gd name="connsiteY4" fmla="*/ 0 h 250943"/>
                <a:gd name="connsiteX5" fmla="*/ 0 w 3298292"/>
                <a:gd name="connsiteY5" fmla="*/ 71662 h 250943"/>
                <a:gd name="connsiteX6" fmla="*/ 179245 w 3298292"/>
                <a:gd name="connsiteY6" fmla="*/ 250944 h 250943"/>
                <a:gd name="connsiteX7" fmla="*/ 3119011 w 3298292"/>
                <a:gd name="connsiteY7" fmla="*/ 250944 h 250943"/>
                <a:gd name="connsiteX8" fmla="*/ 3298292 w 3298292"/>
                <a:gd name="connsiteY8" fmla="*/ 71662 h 250943"/>
                <a:gd name="connsiteX9" fmla="*/ 3298292 w 3298292"/>
                <a:gd name="connsiteY9" fmla="*/ 0 h 250943"/>
                <a:gd name="connsiteX10" fmla="*/ 3119011 w 3298292"/>
                <a:gd name="connsiteY10" fmla="*/ 179245 h 250943"/>
                <a:gd name="connsiteX11" fmla="*/ 179245 w 3298292"/>
                <a:gd name="connsiteY11" fmla="*/ 179245 h 250943"/>
                <a:gd name="connsiteX12" fmla="*/ 71698 w 3298292"/>
                <a:gd name="connsiteY12" fmla="*/ 71698 h 250943"/>
                <a:gd name="connsiteX13" fmla="*/ 1398186 w 3298292"/>
                <a:gd name="connsiteY13" fmla="*/ 71698 h 250943"/>
                <a:gd name="connsiteX14" fmla="*/ 1465099 w 3298292"/>
                <a:gd name="connsiteY14" fmla="*/ 143396 h 250943"/>
                <a:gd name="connsiteX15" fmla="*/ 1469885 w 3298292"/>
                <a:gd name="connsiteY15" fmla="*/ 143396 h 250943"/>
                <a:gd name="connsiteX16" fmla="*/ 1828408 w 3298292"/>
                <a:gd name="connsiteY16" fmla="*/ 143396 h 250943"/>
                <a:gd name="connsiteX17" fmla="*/ 1900106 w 3298292"/>
                <a:gd name="connsiteY17" fmla="*/ 76484 h 250943"/>
                <a:gd name="connsiteX18" fmla="*/ 1900106 w 3298292"/>
                <a:gd name="connsiteY18" fmla="*/ 71698 h 250943"/>
                <a:gd name="connsiteX19" fmla="*/ 3226594 w 3298292"/>
                <a:gd name="connsiteY19" fmla="*/ 71698 h 250943"/>
                <a:gd name="connsiteX20" fmla="*/ 3119011 w 3298292"/>
                <a:gd name="connsiteY20" fmla="*/ 179245 h 25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8292" h="250943">
                  <a:moveTo>
                    <a:pt x="1828408" y="0"/>
                  </a:moveTo>
                  <a:lnTo>
                    <a:pt x="1828408" y="71698"/>
                  </a:lnTo>
                  <a:lnTo>
                    <a:pt x="1469885" y="71698"/>
                  </a:lnTo>
                  <a:lnTo>
                    <a:pt x="1469885" y="0"/>
                  </a:lnTo>
                  <a:lnTo>
                    <a:pt x="0" y="0"/>
                  </a:lnTo>
                  <a:lnTo>
                    <a:pt x="0" y="71662"/>
                  </a:lnTo>
                  <a:cubicBezTo>
                    <a:pt x="105" y="170620"/>
                    <a:pt x="80289" y="250818"/>
                    <a:pt x="179245" y="250944"/>
                  </a:cubicBezTo>
                  <a:lnTo>
                    <a:pt x="3119011" y="250944"/>
                  </a:lnTo>
                  <a:cubicBezTo>
                    <a:pt x="3217980" y="250836"/>
                    <a:pt x="3298185" y="170631"/>
                    <a:pt x="3298292" y="71662"/>
                  </a:cubicBezTo>
                  <a:lnTo>
                    <a:pt x="3298292" y="0"/>
                  </a:lnTo>
                  <a:close/>
                  <a:moveTo>
                    <a:pt x="3119011" y="179245"/>
                  </a:moveTo>
                  <a:lnTo>
                    <a:pt x="179245" y="179245"/>
                  </a:lnTo>
                  <a:cubicBezTo>
                    <a:pt x="119881" y="179170"/>
                    <a:pt x="71775" y="131064"/>
                    <a:pt x="71698" y="71698"/>
                  </a:cubicBezTo>
                  <a:lnTo>
                    <a:pt x="1398186" y="71698"/>
                  </a:lnTo>
                  <a:cubicBezTo>
                    <a:pt x="1396864" y="109974"/>
                    <a:pt x="1426823" y="142073"/>
                    <a:pt x="1465099" y="143396"/>
                  </a:cubicBezTo>
                  <a:cubicBezTo>
                    <a:pt x="1466694" y="143450"/>
                    <a:pt x="1468289" y="143450"/>
                    <a:pt x="1469885" y="143396"/>
                  </a:cubicBezTo>
                  <a:lnTo>
                    <a:pt x="1828408" y="143396"/>
                  </a:lnTo>
                  <a:cubicBezTo>
                    <a:pt x="1866684" y="144719"/>
                    <a:pt x="1898783" y="114760"/>
                    <a:pt x="1900106" y="76484"/>
                  </a:cubicBezTo>
                  <a:cubicBezTo>
                    <a:pt x="1900160" y="74889"/>
                    <a:pt x="1900160" y="73293"/>
                    <a:pt x="1900106" y="71698"/>
                  </a:cubicBezTo>
                  <a:lnTo>
                    <a:pt x="3226594" y="71698"/>
                  </a:lnTo>
                  <a:cubicBezTo>
                    <a:pt x="3226501" y="131071"/>
                    <a:pt x="3178381" y="179170"/>
                    <a:pt x="3119011" y="179245"/>
                  </a:cubicBezTo>
                  <a:close/>
                </a:path>
              </a:pathLst>
            </a:custGeom>
            <a:grpFill/>
            <a:ln w="35818" cap="flat">
              <a:noFill/>
              <a:prstDash val="solid"/>
              <a:miter/>
            </a:ln>
          </p:spPr>
          <p:txBody>
            <a:bodyPr rtlCol="0" anchor="ctr"/>
            <a:lstStyle/>
            <a:p>
              <a:endParaRPr lang="vi-VN"/>
            </a:p>
          </p:txBody>
        </p:sp>
        <p:sp>
          <p:nvSpPr>
            <p:cNvPr id="44" name="Hình tự do: Hình 43">
              <a:extLst>
                <a:ext uri="{FF2B5EF4-FFF2-40B4-BE49-F238E27FC236}">
                  <a16:creationId xmlns:a16="http://schemas.microsoft.com/office/drawing/2014/main" id="{26EAA5BF-6E28-8C4F-3CB4-207E4E90232E}"/>
                </a:ext>
              </a:extLst>
            </p:cNvPr>
            <p:cNvSpPr/>
            <p:nvPr/>
          </p:nvSpPr>
          <p:spPr>
            <a:xfrm>
              <a:off x="1943975" y="5024415"/>
              <a:ext cx="932076" cy="932076"/>
            </a:xfrm>
            <a:custGeom>
              <a:avLst/>
              <a:gdLst>
                <a:gd name="connsiteX0" fmla="*/ 466038 w 932076"/>
                <a:gd name="connsiteY0" fmla="*/ 0 h 932076"/>
                <a:gd name="connsiteX1" fmla="*/ 0 w 932076"/>
                <a:gd name="connsiteY1" fmla="*/ 466038 h 932076"/>
                <a:gd name="connsiteX2" fmla="*/ 466038 w 932076"/>
                <a:gd name="connsiteY2" fmla="*/ 932076 h 932076"/>
                <a:gd name="connsiteX3" fmla="*/ 932076 w 932076"/>
                <a:gd name="connsiteY3" fmla="*/ 466038 h 932076"/>
                <a:gd name="connsiteX4" fmla="*/ 466038 w 932076"/>
                <a:gd name="connsiteY4" fmla="*/ 0 h 932076"/>
                <a:gd name="connsiteX5" fmla="*/ 858561 w 932076"/>
                <a:gd name="connsiteY5" fmla="*/ 430189 h 932076"/>
                <a:gd name="connsiteX6" fmla="*/ 732429 w 932076"/>
                <a:gd name="connsiteY6" fmla="*/ 430189 h 932076"/>
                <a:gd name="connsiteX7" fmla="*/ 582724 w 932076"/>
                <a:gd name="connsiteY7" fmla="*/ 89343 h 932076"/>
                <a:gd name="connsiteX8" fmla="*/ 858561 w 932076"/>
                <a:gd name="connsiteY8" fmla="*/ 430189 h 932076"/>
                <a:gd name="connsiteX9" fmla="*/ 430189 w 932076"/>
                <a:gd name="connsiteY9" fmla="*/ 115635 h 932076"/>
                <a:gd name="connsiteX10" fmla="*/ 430189 w 932076"/>
                <a:gd name="connsiteY10" fmla="*/ 430189 h 932076"/>
                <a:gd name="connsiteX11" fmla="*/ 271528 w 932076"/>
                <a:gd name="connsiteY11" fmla="*/ 430189 h 932076"/>
                <a:gd name="connsiteX12" fmla="*/ 430189 w 932076"/>
                <a:gd name="connsiteY12" fmla="*/ 115635 h 932076"/>
                <a:gd name="connsiteX13" fmla="*/ 430189 w 932076"/>
                <a:gd name="connsiteY13" fmla="*/ 501887 h 932076"/>
                <a:gd name="connsiteX14" fmla="*/ 430189 w 932076"/>
                <a:gd name="connsiteY14" fmla="*/ 816477 h 932076"/>
                <a:gd name="connsiteX15" fmla="*/ 271557 w 932076"/>
                <a:gd name="connsiteY15" fmla="*/ 501887 h 932076"/>
                <a:gd name="connsiteX16" fmla="*/ 501887 w 932076"/>
                <a:gd name="connsiteY16" fmla="*/ 816417 h 932076"/>
                <a:gd name="connsiteX17" fmla="*/ 501887 w 932076"/>
                <a:gd name="connsiteY17" fmla="*/ 501887 h 932076"/>
                <a:gd name="connsiteX18" fmla="*/ 660520 w 932076"/>
                <a:gd name="connsiteY18" fmla="*/ 501887 h 932076"/>
                <a:gd name="connsiteX19" fmla="*/ 501887 w 932076"/>
                <a:gd name="connsiteY19" fmla="*/ 816417 h 932076"/>
                <a:gd name="connsiteX20" fmla="*/ 501887 w 932076"/>
                <a:gd name="connsiteY20" fmla="*/ 430189 h 932076"/>
                <a:gd name="connsiteX21" fmla="*/ 501887 w 932076"/>
                <a:gd name="connsiteY21" fmla="*/ 115689 h 932076"/>
                <a:gd name="connsiteX22" fmla="*/ 660520 w 932076"/>
                <a:gd name="connsiteY22" fmla="*/ 430189 h 932076"/>
                <a:gd name="connsiteX23" fmla="*/ 348693 w 932076"/>
                <a:gd name="connsiteY23" fmla="*/ 89537 h 932076"/>
                <a:gd name="connsiteX24" fmla="*/ 199654 w 932076"/>
                <a:gd name="connsiteY24" fmla="*/ 430189 h 932076"/>
                <a:gd name="connsiteX25" fmla="*/ 73516 w 932076"/>
                <a:gd name="connsiteY25" fmla="*/ 430189 h 932076"/>
                <a:gd name="connsiteX26" fmla="*/ 348693 w 932076"/>
                <a:gd name="connsiteY26" fmla="*/ 89537 h 932076"/>
                <a:gd name="connsiteX27" fmla="*/ 73516 w 932076"/>
                <a:gd name="connsiteY27" fmla="*/ 501887 h 932076"/>
                <a:gd name="connsiteX28" fmla="*/ 199647 w 932076"/>
                <a:gd name="connsiteY28" fmla="*/ 501887 h 932076"/>
                <a:gd name="connsiteX29" fmla="*/ 349224 w 932076"/>
                <a:gd name="connsiteY29" fmla="*/ 842698 h 932076"/>
                <a:gd name="connsiteX30" fmla="*/ 73516 w 932076"/>
                <a:gd name="connsiteY30" fmla="*/ 501887 h 932076"/>
                <a:gd name="connsiteX31" fmla="*/ 582759 w 932076"/>
                <a:gd name="connsiteY31" fmla="*/ 842726 h 932076"/>
                <a:gd name="connsiteX32" fmla="*/ 732429 w 932076"/>
                <a:gd name="connsiteY32" fmla="*/ 501887 h 932076"/>
                <a:gd name="connsiteX33" fmla="*/ 858561 w 932076"/>
                <a:gd name="connsiteY33" fmla="*/ 501887 h 932076"/>
                <a:gd name="connsiteX34" fmla="*/ 582759 w 932076"/>
                <a:gd name="connsiteY34" fmla="*/ 842726 h 93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2076" h="932076">
                  <a:moveTo>
                    <a:pt x="466038" y="0"/>
                  </a:moveTo>
                  <a:cubicBezTo>
                    <a:pt x="208653" y="0"/>
                    <a:pt x="0" y="208653"/>
                    <a:pt x="0" y="466038"/>
                  </a:cubicBezTo>
                  <a:cubicBezTo>
                    <a:pt x="0" y="723424"/>
                    <a:pt x="208653" y="932076"/>
                    <a:pt x="466038" y="932076"/>
                  </a:cubicBezTo>
                  <a:cubicBezTo>
                    <a:pt x="723424" y="932076"/>
                    <a:pt x="932076" y="723424"/>
                    <a:pt x="932076" y="466038"/>
                  </a:cubicBezTo>
                  <a:cubicBezTo>
                    <a:pt x="931782" y="208774"/>
                    <a:pt x="723302" y="294"/>
                    <a:pt x="466038" y="0"/>
                  </a:cubicBezTo>
                  <a:close/>
                  <a:moveTo>
                    <a:pt x="858561" y="430189"/>
                  </a:moveTo>
                  <a:lnTo>
                    <a:pt x="732429" y="430189"/>
                  </a:lnTo>
                  <a:cubicBezTo>
                    <a:pt x="727471" y="301720"/>
                    <a:pt x="673970" y="179912"/>
                    <a:pt x="582724" y="89343"/>
                  </a:cubicBezTo>
                  <a:cubicBezTo>
                    <a:pt x="735053" y="136847"/>
                    <a:pt x="843863" y="271302"/>
                    <a:pt x="858561" y="430189"/>
                  </a:cubicBezTo>
                  <a:close/>
                  <a:moveTo>
                    <a:pt x="430189" y="115635"/>
                  </a:moveTo>
                  <a:lnTo>
                    <a:pt x="430189" y="430189"/>
                  </a:lnTo>
                  <a:lnTo>
                    <a:pt x="271528" y="430189"/>
                  </a:lnTo>
                  <a:cubicBezTo>
                    <a:pt x="280630" y="294995"/>
                    <a:pt x="340685" y="177094"/>
                    <a:pt x="430189" y="115635"/>
                  </a:cubicBezTo>
                  <a:close/>
                  <a:moveTo>
                    <a:pt x="430189" y="501887"/>
                  </a:moveTo>
                  <a:lnTo>
                    <a:pt x="430189" y="816477"/>
                  </a:lnTo>
                  <a:cubicBezTo>
                    <a:pt x="340785" y="754921"/>
                    <a:pt x="280698" y="636626"/>
                    <a:pt x="271557" y="501887"/>
                  </a:cubicBezTo>
                  <a:close/>
                  <a:moveTo>
                    <a:pt x="501887" y="816417"/>
                  </a:moveTo>
                  <a:lnTo>
                    <a:pt x="501887" y="501887"/>
                  </a:lnTo>
                  <a:lnTo>
                    <a:pt x="660520" y="501887"/>
                  </a:lnTo>
                  <a:cubicBezTo>
                    <a:pt x="651378" y="636479"/>
                    <a:pt x="591248" y="754828"/>
                    <a:pt x="501887" y="816417"/>
                  </a:cubicBezTo>
                  <a:close/>
                  <a:moveTo>
                    <a:pt x="501887" y="430189"/>
                  </a:moveTo>
                  <a:lnTo>
                    <a:pt x="501887" y="115689"/>
                  </a:lnTo>
                  <a:cubicBezTo>
                    <a:pt x="591238" y="177277"/>
                    <a:pt x="651378" y="295604"/>
                    <a:pt x="660520" y="430189"/>
                  </a:cubicBezTo>
                  <a:close/>
                  <a:moveTo>
                    <a:pt x="348693" y="89537"/>
                  </a:moveTo>
                  <a:cubicBezTo>
                    <a:pt x="257612" y="180077"/>
                    <a:pt x="204336" y="301846"/>
                    <a:pt x="199654" y="430189"/>
                  </a:cubicBezTo>
                  <a:lnTo>
                    <a:pt x="73516" y="430189"/>
                  </a:lnTo>
                  <a:cubicBezTo>
                    <a:pt x="88189" y="271550"/>
                    <a:pt x="196686" y="137238"/>
                    <a:pt x="348693" y="89537"/>
                  </a:cubicBezTo>
                  <a:close/>
                  <a:moveTo>
                    <a:pt x="73516" y="501887"/>
                  </a:moveTo>
                  <a:lnTo>
                    <a:pt x="199647" y="501887"/>
                  </a:lnTo>
                  <a:cubicBezTo>
                    <a:pt x="204544" y="630335"/>
                    <a:pt x="258002" y="752135"/>
                    <a:pt x="349224" y="842698"/>
                  </a:cubicBezTo>
                  <a:cubicBezTo>
                    <a:pt x="196958" y="795151"/>
                    <a:pt x="88210" y="660724"/>
                    <a:pt x="73516" y="501887"/>
                  </a:cubicBezTo>
                  <a:close/>
                  <a:moveTo>
                    <a:pt x="582759" y="842726"/>
                  </a:moveTo>
                  <a:cubicBezTo>
                    <a:pt x="673988" y="752150"/>
                    <a:pt x="727475" y="630349"/>
                    <a:pt x="732429" y="501887"/>
                  </a:cubicBezTo>
                  <a:lnTo>
                    <a:pt x="858561" y="501887"/>
                  </a:lnTo>
                  <a:cubicBezTo>
                    <a:pt x="843863" y="660760"/>
                    <a:pt x="735071" y="795208"/>
                    <a:pt x="582759" y="842726"/>
                  </a:cubicBezTo>
                  <a:close/>
                </a:path>
              </a:pathLst>
            </a:custGeom>
            <a:grpFill/>
            <a:ln w="35818" cap="flat">
              <a:noFill/>
              <a:prstDash val="solid"/>
              <a:miter/>
            </a:ln>
          </p:spPr>
          <p:txBody>
            <a:bodyPr rtlCol="0" anchor="ctr"/>
            <a:lstStyle/>
            <a:p>
              <a:endParaRPr lang="vi-VN"/>
            </a:p>
          </p:txBody>
        </p:sp>
      </p:grpSp>
      <p:sp>
        <p:nvSpPr>
          <p:cNvPr id="55" name="Rounded Rectangle 15">
            <a:extLst>
              <a:ext uri="{FF2B5EF4-FFF2-40B4-BE49-F238E27FC236}">
                <a16:creationId xmlns:a16="http://schemas.microsoft.com/office/drawing/2014/main" id="{6CAD0AD4-442C-4859-E739-0A5F1061A91F}"/>
              </a:ext>
            </a:extLst>
          </p:cNvPr>
          <p:cNvSpPr/>
          <p:nvPr/>
        </p:nvSpPr>
        <p:spPr>
          <a:xfrm rot="16200000">
            <a:off x="16314910" y="728964"/>
            <a:ext cx="2656756" cy="5689675"/>
          </a:xfrm>
          <a:prstGeom prst="roundRect">
            <a:avLst>
              <a:gd name="adj" fmla="val 7929"/>
            </a:avLst>
          </a:prstGeom>
          <a:gradFill>
            <a:gsLst>
              <a:gs pos="46000">
                <a:srgbClr val="B180BB"/>
              </a:gs>
              <a:gs pos="0">
                <a:srgbClr val="FFBFB3"/>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2" name="Đồ họa 26" descr="Vlog outline">
            <a:extLst>
              <a:ext uri="{FF2B5EF4-FFF2-40B4-BE49-F238E27FC236}">
                <a16:creationId xmlns:a16="http://schemas.microsoft.com/office/drawing/2014/main" id="{449676EE-D7FD-84FE-966C-07C1C18D4B77}"/>
              </a:ext>
            </a:extLst>
          </p:cNvPr>
          <p:cNvGrpSpPr/>
          <p:nvPr/>
        </p:nvGrpSpPr>
        <p:grpSpPr>
          <a:xfrm>
            <a:off x="4849361" y="4543689"/>
            <a:ext cx="2872444" cy="2223540"/>
            <a:chOff x="4849361" y="4543689"/>
            <a:chExt cx="2872444" cy="2223540"/>
          </a:xfrm>
          <a:gradFill flip="none" rotWithShape="1">
            <a:gsLst>
              <a:gs pos="44000">
                <a:srgbClr val="7030A0"/>
              </a:gs>
              <a:gs pos="0">
                <a:srgbClr val="00B0F0"/>
              </a:gs>
              <a:gs pos="100000">
                <a:srgbClr val="0070C0"/>
              </a:gs>
            </a:gsLst>
            <a:lin ang="2700000" scaled="1"/>
            <a:tileRect/>
          </a:gradFill>
        </p:grpSpPr>
        <p:sp>
          <p:nvSpPr>
            <p:cNvPr id="33" name="Hình tự do: Hình 32">
              <a:extLst>
                <a:ext uri="{FF2B5EF4-FFF2-40B4-BE49-F238E27FC236}">
                  <a16:creationId xmlns:a16="http://schemas.microsoft.com/office/drawing/2014/main" id="{35959C90-FEDC-1ED4-B42D-8AB751F104E4}"/>
                </a:ext>
              </a:extLst>
            </p:cNvPr>
            <p:cNvSpPr/>
            <p:nvPr/>
          </p:nvSpPr>
          <p:spPr>
            <a:xfrm>
              <a:off x="4849361" y="4543689"/>
              <a:ext cx="2872444" cy="2223540"/>
            </a:xfrm>
            <a:custGeom>
              <a:avLst/>
              <a:gdLst>
                <a:gd name="connsiteX0" fmla="*/ 0 w 2872444"/>
                <a:gd name="connsiteY0" fmla="*/ 0 h 2223540"/>
                <a:gd name="connsiteX1" fmla="*/ 0 w 2872444"/>
                <a:gd name="connsiteY1" fmla="*/ 2223540 h 2223540"/>
                <a:gd name="connsiteX2" fmla="*/ 2872445 w 2872444"/>
                <a:gd name="connsiteY2" fmla="*/ 2223540 h 2223540"/>
                <a:gd name="connsiteX3" fmla="*/ 2872445 w 2872444"/>
                <a:gd name="connsiteY3" fmla="*/ 0 h 2223540"/>
                <a:gd name="connsiteX4" fmla="*/ 2800746 w 2872444"/>
                <a:gd name="connsiteY4" fmla="*/ 71698 h 2223540"/>
                <a:gd name="connsiteX5" fmla="*/ 2800746 w 2872444"/>
                <a:gd name="connsiteY5" fmla="*/ 501887 h 2223540"/>
                <a:gd name="connsiteX6" fmla="*/ 71698 w 2872444"/>
                <a:gd name="connsiteY6" fmla="*/ 501887 h 2223540"/>
                <a:gd name="connsiteX7" fmla="*/ 71698 w 2872444"/>
                <a:gd name="connsiteY7" fmla="*/ 71698 h 2223540"/>
                <a:gd name="connsiteX8" fmla="*/ 71698 w 2872444"/>
                <a:gd name="connsiteY8" fmla="*/ 2151842 h 2223540"/>
                <a:gd name="connsiteX9" fmla="*/ 71698 w 2872444"/>
                <a:gd name="connsiteY9" fmla="*/ 573586 h 2223540"/>
                <a:gd name="connsiteX10" fmla="*/ 2800746 w 2872444"/>
                <a:gd name="connsiteY10" fmla="*/ 573586 h 2223540"/>
                <a:gd name="connsiteX11" fmla="*/ 2800746 w 2872444"/>
                <a:gd name="connsiteY11" fmla="*/ 2151842 h 222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2444" h="2223540">
                  <a:moveTo>
                    <a:pt x="0" y="0"/>
                  </a:moveTo>
                  <a:lnTo>
                    <a:pt x="0" y="2223540"/>
                  </a:lnTo>
                  <a:lnTo>
                    <a:pt x="2872445" y="2223540"/>
                  </a:lnTo>
                  <a:lnTo>
                    <a:pt x="2872445" y="0"/>
                  </a:lnTo>
                  <a:close/>
                  <a:moveTo>
                    <a:pt x="2800746" y="71698"/>
                  </a:moveTo>
                  <a:lnTo>
                    <a:pt x="2800746" y="501887"/>
                  </a:lnTo>
                  <a:lnTo>
                    <a:pt x="71698" y="501887"/>
                  </a:lnTo>
                  <a:lnTo>
                    <a:pt x="71698" y="71698"/>
                  </a:lnTo>
                  <a:close/>
                  <a:moveTo>
                    <a:pt x="71698" y="2151842"/>
                  </a:moveTo>
                  <a:lnTo>
                    <a:pt x="71698" y="573586"/>
                  </a:lnTo>
                  <a:lnTo>
                    <a:pt x="2800746" y="573586"/>
                  </a:lnTo>
                  <a:lnTo>
                    <a:pt x="2800746" y="2151842"/>
                  </a:lnTo>
                  <a:close/>
                </a:path>
              </a:pathLst>
            </a:custGeom>
            <a:grpFill/>
            <a:ln w="35818" cap="flat">
              <a:noFill/>
              <a:prstDash val="solid"/>
              <a:miter/>
            </a:ln>
          </p:spPr>
          <p:txBody>
            <a:bodyPr rtlCol="0" anchor="ctr"/>
            <a:lstStyle/>
            <a:p>
              <a:endParaRPr lang="vi-VN"/>
            </a:p>
          </p:txBody>
        </p:sp>
        <p:sp>
          <p:nvSpPr>
            <p:cNvPr id="34" name="Hình tự do: Hình 33">
              <a:extLst>
                <a:ext uri="{FF2B5EF4-FFF2-40B4-BE49-F238E27FC236}">
                  <a16:creationId xmlns:a16="http://schemas.microsoft.com/office/drawing/2014/main" id="{57E82FE2-C3E5-D56C-5E2A-A92124A23590}"/>
                </a:ext>
              </a:extLst>
            </p:cNvPr>
            <p:cNvSpPr/>
            <p:nvPr/>
          </p:nvSpPr>
          <p:spPr>
            <a:xfrm>
              <a:off x="6753270" y="4758784"/>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35" name="Hình tự do: Hình 34">
              <a:extLst>
                <a:ext uri="{FF2B5EF4-FFF2-40B4-BE49-F238E27FC236}">
                  <a16:creationId xmlns:a16="http://schemas.microsoft.com/office/drawing/2014/main" id="{7DF1F117-CD93-EA99-A3D1-0BE20178B058}"/>
                </a:ext>
              </a:extLst>
            </p:cNvPr>
            <p:cNvSpPr/>
            <p:nvPr/>
          </p:nvSpPr>
          <p:spPr>
            <a:xfrm>
              <a:off x="7004214" y="4758784"/>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36" name="Hình tự do: Hình 35">
              <a:extLst>
                <a:ext uri="{FF2B5EF4-FFF2-40B4-BE49-F238E27FC236}">
                  <a16:creationId xmlns:a16="http://schemas.microsoft.com/office/drawing/2014/main" id="{C0260B64-0EAD-409F-A7E9-E656C62D77EE}"/>
                </a:ext>
              </a:extLst>
            </p:cNvPr>
            <p:cNvSpPr/>
            <p:nvPr/>
          </p:nvSpPr>
          <p:spPr>
            <a:xfrm>
              <a:off x="7255158" y="4758784"/>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37" name="Hình tự do: Hình 36">
              <a:extLst>
                <a:ext uri="{FF2B5EF4-FFF2-40B4-BE49-F238E27FC236}">
                  <a16:creationId xmlns:a16="http://schemas.microsoft.com/office/drawing/2014/main" id="{B1AD9D9E-9A65-6A4D-51DF-260FEF9645E5}"/>
                </a:ext>
              </a:extLst>
            </p:cNvPr>
            <p:cNvSpPr/>
            <p:nvPr/>
          </p:nvSpPr>
          <p:spPr>
            <a:xfrm>
              <a:off x="5677797" y="5332369"/>
              <a:ext cx="537736" cy="537736"/>
            </a:xfrm>
            <a:custGeom>
              <a:avLst/>
              <a:gdLst>
                <a:gd name="connsiteX0" fmla="*/ 268868 w 537736"/>
                <a:gd name="connsiteY0" fmla="*/ 537736 h 537736"/>
                <a:gd name="connsiteX1" fmla="*/ 537736 w 537736"/>
                <a:gd name="connsiteY1" fmla="*/ 268868 h 537736"/>
                <a:gd name="connsiteX2" fmla="*/ 268868 w 537736"/>
                <a:gd name="connsiteY2" fmla="*/ 0 h 537736"/>
                <a:gd name="connsiteX3" fmla="*/ 0 w 537736"/>
                <a:gd name="connsiteY3" fmla="*/ 268868 h 537736"/>
                <a:gd name="connsiteX4" fmla="*/ 268868 w 537736"/>
                <a:gd name="connsiteY4" fmla="*/ 537736 h 537736"/>
                <a:gd name="connsiteX5" fmla="*/ 268868 w 537736"/>
                <a:gd name="connsiteY5" fmla="*/ 71698 h 537736"/>
                <a:gd name="connsiteX6" fmla="*/ 466038 w 537736"/>
                <a:gd name="connsiteY6" fmla="*/ 268868 h 537736"/>
                <a:gd name="connsiteX7" fmla="*/ 268868 w 537736"/>
                <a:gd name="connsiteY7" fmla="*/ 466038 h 537736"/>
                <a:gd name="connsiteX8" fmla="*/ 71698 w 537736"/>
                <a:gd name="connsiteY8" fmla="*/ 268868 h 537736"/>
                <a:gd name="connsiteX9" fmla="*/ 268868 w 537736"/>
                <a:gd name="connsiteY9" fmla="*/ 71698 h 53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36" h="537736">
                  <a:moveTo>
                    <a:pt x="268868" y="537736"/>
                  </a:moveTo>
                  <a:cubicBezTo>
                    <a:pt x="417359" y="537736"/>
                    <a:pt x="537736" y="417359"/>
                    <a:pt x="537736" y="268868"/>
                  </a:cubicBezTo>
                  <a:cubicBezTo>
                    <a:pt x="537736" y="120378"/>
                    <a:pt x="417359" y="0"/>
                    <a:pt x="268868" y="0"/>
                  </a:cubicBezTo>
                  <a:cubicBezTo>
                    <a:pt x="120378" y="0"/>
                    <a:pt x="0" y="120378"/>
                    <a:pt x="0" y="268868"/>
                  </a:cubicBezTo>
                  <a:cubicBezTo>
                    <a:pt x="158" y="417294"/>
                    <a:pt x="120442" y="537579"/>
                    <a:pt x="268868" y="537736"/>
                  </a:cubicBezTo>
                  <a:close/>
                  <a:moveTo>
                    <a:pt x="268868" y="71698"/>
                  </a:moveTo>
                  <a:cubicBezTo>
                    <a:pt x="377763" y="71698"/>
                    <a:pt x="466038" y="159973"/>
                    <a:pt x="466038" y="268868"/>
                  </a:cubicBezTo>
                  <a:cubicBezTo>
                    <a:pt x="466038" y="377763"/>
                    <a:pt x="377763" y="466038"/>
                    <a:pt x="268868" y="466038"/>
                  </a:cubicBezTo>
                  <a:cubicBezTo>
                    <a:pt x="159973" y="466038"/>
                    <a:pt x="71698" y="377763"/>
                    <a:pt x="71698" y="268868"/>
                  </a:cubicBezTo>
                  <a:cubicBezTo>
                    <a:pt x="71838" y="160030"/>
                    <a:pt x="160030" y="71838"/>
                    <a:pt x="268868" y="71698"/>
                  </a:cubicBezTo>
                  <a:close/>
                </a:path>
              </a:pathLst>
            </a:custGeom>
            <a:grpFill/>
            <a:ln w="35818" cap="flat">
              <a:noFill/>
              <a:prstDash val="solid"/>
              <a:miter/>
            </a:ln>
          </p:spPr>
          <p:txBody>
            <a:bodyPr rtlCol="0" anchor="ctr"/>
            <a:lstStyle/>
            <a:p>
              <a:endParaRPr lang="vi-VN"/>
            </a:p>
          </p:txBody>
        </p:sp>
        <p:sp>
          <p:nvSpPr>
            <p:cNvPr id="38" name="Hình tự do: Hình 37">
              <a:extLst>
                <a:ext uri="{FF2B5EF4-FFF2-40B4-BE49-F238E27FC236}">
                  <a16:creationId xmlns:a16="http://schemas.microsoft.com/office/drawing/2014/main" id="{5F8F9438-B9D6-DDC5-D26E-1E8BC8313F3B}"/>
                </a:ext>
              </a:extLst>
            </p:cNvPr>
            <p:cNvSpPr/>
            <p:nvPr/>
          </p:nvSpPr>
          <p:spPr>
            <a:xfrm>
              <a:off x="5408929" y="5905955"/>
              <a:ext cx="1075472" cy="609434"/>
            </a:xfrm>
            <a:custGeom>
              <a:avLst/>
              <a:gdLst>
                <a:gd name="connsiteX0" fmla="*/ 1011231 w 1075472"/>
                <a:gd name="connsiteY0" fmla="*/ 157951 h 609434"/>
                <a:gd name="connsiteX1" fmla="*/ 755233 w 1075472"/>
                <a:gd name="connsiteY1" fmla="*/ 32945 h 609434"/>
                <a:gd name="connsiteX2" fmla="*/ 537127 w 1075472"/>
                <a:gd name="connsiteY2" fmla="*/ 0 h 609434"/>
                <a:gd name="connsiteX3" fmla="*/ 320670 w 1075472"/>
                <a:gd name="connsiteY3" fmla="*/ 32802 h 609434"/>
                <a:gd name="connsiteX4" fmla="*/ 63955 w 1075472"/>
                <a:gd name="connsiteY4" fmla="*/ 158274 h 609434"/>
                <a:gd name="connsiteX5" fmla="*/ 0 w 1075472"/>
                <a:gd name="connsiteY5" fmla="*/ 286793 h 609434"/>
                <a:gd name="connsiteX6" fmla="*/ 0 w 1075472"/>
                <a:gd name="connsiteY6" fmla="*/ 609435 h 609434"/>
                <a:gd name="connsiteX7" fmla="*/ 1075473 w 1075472"/>
                <a:gd name="connsiteY7" fmla="*/ 609435 h 609434"/>
                <a:gd name="connsiteX8" fmla="*/ 1075473 w 1075472"/>
                <a:gd name="connsiteY8" fmla="*/ 286040 h 609434"/>
                <a:gd name="connsiteX9" fmla="*/ 1011231 w 1075472"/>
                <a:gd name="connsiteY9" fmla="*/ 157951 h 609434"/>
                <a:gd name="connsiteX10" fmla="*/ 1003775 w 1075472"/>
                <a:gd name="connsiteY10" fmla="*/ 537736 h 609434"/>
                <a:gd name="connsiteX11" fmla="*/ 71698 w 1075472"/>
                <a:gd name="connsiteY11" fmla="*/ 537736 h 609434"/>
                <a:gd name="connsiteX12" fmla="*/ 71698 w 1075472"/>
                <a:gd name="connsiteY12" fmla="*/ 287546 h 609434"/>
                <a:gd name="connsiteX13" fmla="*/ 106938 w 1075472"/>
                <a:gd name="connsiteY13" fmla="*/ 215561 h 609434"/>
                <a:gd name="connsiteX14" fmla="*/ 340746 w 1075472"/>
                <a:gd name="connsiteY14" fmla="*/ 101632 h 609434"/>
                <a:gd name="connsiteX15" fmla="*/ 537736 w 1075472"/>
                <a:gd name="connsiteY15" fmla="*/ 71698 h 609434"/>
                <a:gd name="connsiteX16" fmla="*/ 735910 w 1075472"/>
                <a:gd name="connsiteY16" fmla="*/ 101919 h 609434"/>
                <a:gd name="connsiteX17" fmla="*/ 967460 w 1075472"/>
                <a:gd name="connsiteY17" fmla="*/ 214629 h 609434"/>
                <a:gd name="connsiteX18" fmla="*/ 1003775 w 1075472"/>
                <a:gd name="connsiteY18" fmla="*/ 286793 h 60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5472" h="609434">
                  <a:moveTo>
                    <a:pt x="1011231" y="157951"/>
                  </a:moveTo>
                  <a:cubicBezTo>
                    <a:pt x="935177" y="99485"/>
                    <a:pt x="848107" y="56968"/>
                    <a:pt x="755233" y="32945"/>
                  </a:cubicBezTo>
                  <a:cubicBezTo>
                    <a:pt x="684549" y="11282"/>
                    <a:pt x="611055" y="179"/>
                    <a:pt x="537127" y="0"/>
                  </a:cubicBezTo>
                  <a:cubicBezTo>
                    <a:pt x="463837" y="1273"/>
                    <a:pt x="391046" y="12303"/>
                    <a:pt x="320670" y="32802"/>
                  </a:cubicBezTo>
                  <a:cubicBezTo>
                    <a:pt x="228574" y="59689"/>
                    <a:pt x="141751" y="102127"/>
                    <a:pt x="63955" y="158274"/>
                  </a:cubicBezTo>
                  <a:cubicBezTo>
                    <a:pt x="24302" y="189240"/>
                    <a:pt x="789" y="236486"/>
                    <a:pt x="0" y="286793"/>
                  </a:cubicBezTo>
                  <a:lnTo>
                    <a:pt x="0" y="609435"/>
                  </a:lnTo>
                  <a:lnTo>
                    <a:pt x="1075473" y="609435"/>
                  </a:lnTo>
                  <a:lnTo>
                    <a:pt x="1075473" y="286040"/>
                  </a:lnTo>
                  <a:cubicBezTo>
                    <a:pt x="1074491" y="235837"/>
                    <a:pt x="1050880" y="188763"/>
                    <a:pt x="1011231" y="157951"/>
                  </a:cubicBezTo>
                  <a:close/>
                  <a:moveTo>
                    <a:pt x="1003775" y="537736"/>
                  </a:moveTo>
                  <a:lnTo>
                    <a:pt x="71698" y="537736"/>
                  </a:lnTo>
                  <a:lnTo>
                    <a:pt x="71698" y="287546"/>
                  </a:lnTo>
                  <a:cubicBezTo>
                    <a:pt x="72132" y="259497"/>
                    <a:pt x="85052" y="233109"/>
                    <a:pt x="106938" y="215561"/>
                  </a:cubicBezTo>
                  <a:cubicBezTo>
                    <a:pt x="177840" y="164587"/>
                    <a:pt x="256905" y="126060"/>
                    <a:pt x="340746" y="101632"/>
                  </a:cubicBezTo>
                  <a:cubicBezTo>
                    <a:pt x="404790" y="82955"/>
                    <a:pt x="471036" y="72888"/>
                    <a:pt x="537736" y="71698"/>
                  </a:cubicBezTo>
                  <a:cubicBezTo>
                    <a:pt x="604921" y="71978"/>
                    <a:pt x="671697" y="82163"/>
                    <a:pt x="735910" y="101919"/>
                  </a:cubicBezTo>
                  <a:cubicBezTo>
                    <a:pt x="819890" y="123532"/>
                    <a:pt x="898644" y="161866"/>
                    <a:pt x="967460" y="214629"/>
                  </a:cubicBezTo>
                  <a:cubicBezTo>
                    <a:pt x="989754" y="232037"/>
                    <a:pt x="1003079" y="258515"/>
                    <a:pt x="1003775" y="286793"/>
                  </a:cubicBezTo>
                  <a:close/>
                </a:path>
              </a:pathLst>
            </a:custGeom>
            <a:grpFill/>
            <a:ln w="35818" cap="flat">
              <a:noFill/>
              <a:prstDash val="solid"/>
              <a:miter/>
            </a:ln>
          </p:spPr>
          <p:txBody>
            <a:bodyPr rtlCol="0" anchor="ctr"/>
            <a:lstStyle/>
            <a:p>
              <a:endParaRPr lang="vi-VN"/>
            </a:p>
          </p:txBody>
        </p:sp>
        <p:sp>
          <p:nvSpPr>
            <p:cNvPr id="39" name="Hình tự do: Hình 38">
              <a:extLst>
                <a:ext uri="{FF2B5EF4-FFF2-40B4-BE49-F238E27FC236}">
                  <a16:creationId xmlns:a16="http://schemas.microsoft.com/office/drawing/2014/main" id="{68348BD9-60FC-C619-04E1-2C67082E041E}"/>
                </a:ext>
              </a:extLst>
            </p:cNvPr>
            <p:cNvSpPr/>
            <p:nvPr/>
          </p:nvSpPr>
          <p:spPr>
            <a:xfrm>
              <a:off x="6401016" y="5296520"/>
              <a:ext cx="740356" cy="732647"/>
            </a:xfrm>
            <a:custGeom>
              <a:avLst/>
              <a:gdLst>
                <a:gd name="connsiteX0" fmla="*/ 670988 w 740356"/>
                <a:gd name="connsiteY0" fmla="*/ 0 h 732647"/>
                <a:gd name="connsiteX1" fmla="*/ 69046 w 740356"/>
                <a:gd name="connsiteY1" fmla="*/ 0 h 732647"/>
                <a:gd name="connsiteX2" fmla="*/ 1 w 740356"/>
                <a:gd name="connsiteY2" fmla="*/ 69655 h 732647"/>
                <a:gd name="connsiteX3" fmla="*/ 1 w 740356"/>
                <a:gd name="connsiteY3" fmla="*/ 475789 h 732647"/>
                <a:gd name="connsiteX4" fmla="*/ 69225 w 740356"/>
                <a:gd name="connsiteY4" fmla="*/ 545695 h 732647"/>
                <a:gd name="connsiteX5" fmla="*/ 133754 w 740356"/>
                <a:gd name="connsiteY5" fmla="*/ 545695 h 732647"/>
                <a:gd name="connsiteX6" fmla="*/ 133754 w 740356"/>
                <a:gd name="connsiteY6" fmla="*/ 732648 h 732647"/>
                <a:gd name="connsiteX7" fmla="*/ 318305 w 740356"/>
                <a:gd name="connsiteY7" fmla="*/ 545695 h 732647"/>
                <a:gd name="connsiteX8" fmla="*/ 671311 w 740356"/>
                <a:gd name="connsiteY8" fmla="*/ 545695 h 732647"/>
                <a:gd name="connsiteX9" fmla="*/ 740356 w 740356"/>
                <a:gd name="connsiteY9" fmla="*/ 476004 h 732647"/>
                <a:gd name="connsiteX10" fmla="*/ 740356 w 740356"/>
                <a:gd name="connsiteY10" fmla="*/ 69870 h 732647"/>
                <a:gd name="connsiteX11" fmla="*/ 671060 w 740356"/>
                <a:gd name="connsiteY11" fmla="*/ 0 h 732647"/>
                <a:gd name="connsiteX12" fmla="*/ 670988 w 740356"/>
                <a:gd name="connsiteY12" fmla="*/ 0 h 732647"/>
                <a:gd name="connsiteX13" fmla="*/ 288371 w 740356"/>
                <a:gd name="connsiteY13" fmla="*/ 473997 h 732647"/>
                <a:gd name="connsiteX14" fmla="*/ 205488 w 740356"/>
                <a:gd name="connsiteY14" fmla="*/ 557919 h 732647"/>
                <a:gd name="connsiteX15" fmla="*/ 205488 w 740356"/>
                <a:gd name="connsiteY15" fmla="*/ 473997 h 732647"/>
                <a:gd name="connsiteX16" fmla="*/ 169639 w 740356"/>
                <a:gd name="connsiteY16" fmla="*/ 473997 h 732647"/>
                <a:gd name="connsiteX17" fmla="*/ 71842 w 740356"/>
                <a:gd name="connsiteY17" fmla="*/ 476004 h 732647"/>
                <a:gd name="connsiteX18" fmla="*/ 71842 w 740356"/>
                <a:gd name="connsiteY18" fmla="*/ 71698 h 732647"/>
                <a:gd name="connsiteX19" fmla="*/ 668515 w 740356"/>
                <a:gd name="connsiteY19" fmla="*/ 69655 h 732647"/>
                <a:gd name="connsiteX20" fmla="*/ 670988 w 740356"/>
                <a:gd name="connsiteY20" fmla="*/ 473997 h 73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0356" h="732647">
                  <a:moveTo>
                    <a:pt x="670988" y="0"/>
                  </a:moveTo>
                  <a:lnTo>
                    <a:pt x="69046" y="0"/>
                  </a:lnTo>
                  <a:cubicBezTo>
                    <a:pt x="30781" y="258"/>
                    <a:pt x="-78" y="31389"/>
                    <a:pt x="1" y="69655"/>
                  </a:cubicBezTo>
                  <a:lnTo>
                    <a:pt x="1" y="475789"/>
                  </a:lnTo>
                  <a:cubicBezTo>
                    <a:pt x="-179" y="514205"/>
                    <a:pt x="30810" y="545498"/>
                    <a:pt x="69225" y="545695"/>
                  </a:cubicBezTo>
                  <a:lnTo>
                    <a:pt x="133754" y="545695"/>
                  </a:lnTo>
                  <a:lnTo>
                    <a:pt x="133754" y="732648"/>
                  </a:lnTo>
                  <a:lnTo>
                    <a:pt x="318305" y="545695"/>
                  </a:lnTo>
                  <a:lnTo>
                    <a:pt x="671311" y="545695"/>
                  </a:lnTo>
                  <a:cubicBezTo>
                    <a:pt x="709590" y="545437"/>
                    <a:pt x="740457" y="514284"/>
                    <a:pt x="740356" y="476004"/>
                  </a:cubicBezTo>
                  <a:lnTo>
                    <a:pt x="740356" y="69870"/>
                  </a:lnTo>
                  <a:cubicBezTo>
                    <a:pt x="740514" y="31440"/>
                    <a:pt x="709490" y="158"/>
                    <a:pt x="671060" y="0"/>
                  </a:cubicBezTo>
                  <a:cubicBezTo>
                    <a:pt x="671035" y="0"/>
                    <a:pt x="671013" y="0"/>
                    <a:pt x="670988" y="0"/>
                  </a:cubicBezTo>
                  <a:close/>
                  <a:moveTo>
                    <a:pt x="288371" y="473997"/>
                  </a:moveTo>
                  <a:lnTo>
                    <a:pt x="205488" y="557919"/>
                  </a:lnTo>
                  <a:lnTo>
                    <a:pt x="205488" y="473997"/>
                  </a:lnTo>
                  <a:lnTo>
                    <a:pt x="169639" y="473997"/>
                  </a:lnTo>
                  <a:lnTo>
                    <a:pt x="71842" y="476004"/>
                  </a:lnTo>
                  <a:lnTo>
                    <a:pt x="71842" y="71698"/>
                  </a:lnTo>
                  <a:lnTo>
                    <a:pt x="668515" y="69655"/>
                  </a:lnTo>
                  <a:lnTo>
                    <a:pt x="670988" y="473997"/>
                  </a:lnTo>
                  <a:close/>
                </a:path>
              </a:pathLst>
            </a:custGeom>
            <a:grpFill/>
            <a:ln w="35818" cap="flat">
              <a:noFill/>
              <a:prstDash val="solid"/>
              <a:miter/>
            </a:ln>
          </p:spPr>
          <p:txBody>
            <a:bodyPr rtlCol="0" anchor="ctr"/>
            <a:lstStyle/>
            <a:p>
              <a:endParaRPr lang="vi-VN"/>
            </a:p>
          </p:txBody>
        </p:sp>
      </p:grpSp>
      <p:grpSp>
        <p:nvGrpSpPr>
          <p:cNvPr id="45" name="Đồ họa 29" descr="Vlog outline">
            <a:extLst>
              <a:ext uri="{FF2B5EF4-FFF2-40B4-BE49-F238E27FC236}">
                <a16:creationId xmlns:a16="http://schemas.microsoft.com/office/drawing/2014/main" id="{B745DCBE-B9B2-DA83-A1C4-94EDB89C8EB5}"/>
              </a:ext>
            </a:extLst>
          </p:cNvPr>
          <p:cNvGrpSpPr/>
          <p:nvPr/>
        </p:nvGrpSpPr>
        <p:grpSpPr>
          <a:xfrm>
            <a:off x="8676688" y="4588768"/>
            <a:ext cx="2872444" cy="2223540"/>
            <a:chOff x="8676688" y="4588768"/>
            <a:chExt cx="2872444" cy="2223540"/>
          </a:xfrm>
          <a:gradFill flip="none" rotWithShape="1">
            <a:gsLst>
              <a:gs pos="44000">
                <a:srgbClr val="7030A0"/>
              </a:gs>
              <a:gs pos="0">
                <a:srgbClr val="00B0F0"/>
              </a:gs>
              <a:gs pos="100000">
                <a:srgbClr val="0070C0"/>
              </a:gs>
            </a:gsLst>
            <a:lin ang="2700000" scaled="1"/>
            <a:tileRect/>
          </a:gradFill>
        </p:grpSpPr>
        <p:sp>
          <p:nvSpPr>
            <p:cNvPr id="46" name="Hình tự do: Hình 45">
              <a:extLst>
                <a:ext uri="{FF2B5EF4-FFF2-40B4-BE49-F238E27FC236}">
                  <a16:creationId xmlns:a16="http://schemas.microsoft.com/office/drawing/2014/main" id="{21DB3B72-2350-B6AF-E406-07F51A34851F}"/>
                </a:ext>
              </a:extLst>
            </p:cNvPr>
            <p:cNvSpPr/>
            <p:nvPr/>
          </p:nvSpPr>
          <p:spPr>
            <a:xfrm>
              <a:off x="8676688" y="4588768"/>
              <a:ext cx="2872444" cy="2223540"/>
            </a:xfrm>
            <a:custGeom>
              <a:avLst/>
              <a:gdLst>
                <a:gd name="connsiteX0" fmla="*/ 0 w 2872444"/>
                <a:gd name="connsiteY0" fmla="*/ 0 h 2223540"/>
                <a:gd name="connsiteX1" fmla="*/ 0 w 2872444"/>
                <a:gd name="connsiteY1" fmla="*/ 2223540 h 2223540"/>
                <a:gd name="connsiteX2" fmla="*/ 2872445 w 2872444"/>
                <a:gd name="connsiteY2" fmla="*/ 2223540 h 2223540"/>
                <a:gd name="connsiteX3" fmla="*/ 2872445 w 2872444"/>
                <a:gd name="connsiteY3" fmla="*/ 0 h 2223540"/>
                <a:gd name="connsiteX4" fmla="*/ 2800746 w 2872444"/>
                <a:gd name="connsiteY4" fmla="*/ 71698 h 2223540"/>
                <a:gd name="connsiteX5" fmla="*/ 2800746 w 2872444"/>
                <a:gd name="connsiteY5" fmla="*/ 501887 h 2223540"/>
                <a:gd name="connsiteX6" fmla="*/ 71698 w 2872444"/>
                <a:gd name="connsiteY6" fmla="*/ 501887 h 2223540"/>
                <a:gd name="connsiteX7" fmla="*/ 71698 w 2872444"/>
                <a:gd name="connsiteY7" fmla="*/ 71698 h 2223540"/>
                <a:gd name="connsiteX8" fmla="*/ 71698 w 2872444"/>
                <a:gd name="connsiteY8" fmla="*/ 2151842 h 2223540"/>
                <a:gd name="connsiteX9" fmla="*/ 71698 w 2872444"/>
                <a:gd name="connsiteY9" fmla="*/ 573586 h 2223540"/>
                <a:gd name="connsiteX10" fmla="*/ 2800746 w 2872444"/>
                <a:gd name="connsiteY10" fmla="*/ 573586 h 2223540"/>
                <a:gd name="connsiteX11" fmla="*/ 2800746 w 2872444"/>
                <a:gd name="connsiteY11" fmla="*/ 2151842 h 222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2444" h="2223540">
                  <a:moveTo>
                    <a:pt x="0" y="0"/>
                  </a:moveTo>
                  <a:lnTo>
                    <a:pt x="0" y="2223540"/>
                  </a:lnTo>
                  <a:lnTo>
                    <a:pt x="2872445" y="2223540"/>
                  </a:lnTo>
                  <a:lnTo>
                    <a:pt x="2872445" y="0"/>
                  </a:lnTo>
                  <a:close/>
                  <a:moveTo>
                    <a:pt x="2800746" y="71698"/>
                  </a:moveTo>
                  <a:lnTo>
                    <a:pt x="2800746" y="501887"/>
                  </a:lnTo>
                  <a:lnTo>
                    <a:pt x="71698" y="501887"/>
                  </a:lnTo>
                  <a:lnTo>
                    <a:pt x="71698" y="71698"/>
                  </a:lnTo>
                  <a:close/>
                  <a:moveTo>
                    <a:pt x="71698" y="2151842"/>
                  </a:moveTo>
                  <a:lnTo>
                    <a:pt x="71698" y="573586"/>
                  </a:lnTo>
                  <a:lnTo>
                    <a:pt x="2800746" y="573586"/>
                  </a:lnTo>
                  <a:lnTo>
                    <a:pt x="2800746" y="2151842"/>
                  </a:lnTo>
                  <a:close/>
                </a:path>
              </a:pathLst>
            </a:custGeom>
            <a:grpFill/>
            <a:ln w="35818" cap="flat">
              <a:noFill/>
              <a:prstDash val="solid"/>
              <a:miter/>
            </a:ln>
          </p:spPr>
          <p:txBody>
            <a:bodyPr rtlCol="0" anchor="ctr"/>
            <a:lstStyle/>
            <a:p>
              <a:endParaRPr lang="vi-VN"/>
            </a:p>
          </p:txBody>
        </p:sp>
        <p:sp>
          <p:nvSpPr>
            <p:cNvPr id="47" name="Hình tự do: Hình 46">
              <a:extLst>
                <a:ext uri="{FF2B5EF4-FFF2-40B4-BE49-F238E27FC236}">
                  <a16:creationId xmlns:a16="http://schemas.microsoft.com/office/drawing/2014/main" id="{BB8B10D1-7235-3387-D11C-A7B6054FF440}"/>
                </a:ext>
              </a:extLst>
            </p:cNvPr>
            <p:cNvSpPr/>
            <p:nvPr/>
          </p:nvSpPr>
          <p:spPr>
            <a:xfrm>
              <a:off x="9501790" y="4803863"/>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48" name="Hình tự do: Hình 47">
              <a:extLst>
                <a:ext uri="{FF2B5EF4-FFF2-40B4-BE49-F238E27FC236}">
                  <a16:creationId xmlns:a16="http://schemas.microsoft.com/office/drawing/2014/main" id="{3DA9EEB9-046E-8980-4206-176B74D60AC7}"/>
                </a:ext>
              </a:extLst>
            </p:cNvPr>
            <p:cNvSpPr/>
            <p:nvPr/>
          </p:nvSpPr>
          <p:spPr>
            <a:xfrm>
              <a:off x="9250847" y="4803863"/>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49" name="Hình tự do: Hình 48">
              <a:extLst>
                <a:ext uri="{FF2B5EF4-FFF2-40B4-BE49-F238E27FC236}">
                  <a16:creationId xmlns:a16="http://schemas.microsoft.com/office/drawing/2014/main" id="{2C7B16AC-92B1-E0C7-F52C-2F6C9EE9862F}"/>
                </a:ext>
              </a:extLst>
            </p:cNvPr>
            <p:cNvSpPr/>
            <p:nvPr/>
          </p:nvSpPr>
          <p:spPr>
            <a:xfrm>
              <a:off x="8999903" y="4803863"/>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50" name="Hình tự do: Hình 49">
              <a:extLst>
                <a:ext uri="{FF2B5EF4-FFF2-40B4-BE49-F238E27FC236}">
                  <a16:creationId xmlns:a16="http://schemas.microsoft.com/office/drawing/2014/main" id="{7DF03EC8-E618-82D1-2BA4-F75533228CA3}"/>
                </a:ext>
              </a:extLst>
            </p:cNvPr>
            <p:cNvSpPr/>
            <p:nvPr/>
          </p:nvSpPr>
          <p:spPr>
            <a:xfrm>
              <a:off x="10182923" y="5377448"/>
              <a:ext cx="537736" cy="537736"/>
            </a:xfrm>
            <a:custGeom>
              <a:avLst/>
              <a:gdLst>
                <a:gd name="connsiteX0" fmla="*/ 537736 w 537736"/>
                <a:gd name="connsiteY0" fmla="*/ 268868 h 537736"/>
                <a:gd name="connsiteX1" fmla="*/ 268868 w 537736"/>
                <a:gd name="connsiteY1" fmla="*/ 0 h 537736"/>
                <a:gd name="connsiteX2" fmla="*/ 0 w 537736"/>
                <a:gd name="connsiteY2" fmla="*/ 268868 h 537736"/>
                <a:gd name="connsiteX3" fmla="*/ 268868 w 537736"/>
                <a:gd name="connsiteY3" fmla="*/ 537736 h 537736"/>
                <a:gd name="connsiteX4" fmla="*/ 537736 w 537736"/>
                <a:gd name="connsiteY4" fmla="*/ 268868 h 537736"/>
                <a:gd name="connsiteX5" fmla="*/ 466038 w 537736"/>
                <a:gd name="connsiteY5" fmla="*/ 268868 h 537736"/>
                <a:gd name="connsiteX6" fmla="*/ 268868 w 537736"/>
                <a:gd name="connsiteY6" fmla="*/ 466038 h 537736"/>
                <a:gd name="connsiteX7" fmla="*/ 71698 w 537736"/>
                <a:gd name="connsiteY7" fmla="*/ 268868 h 537736"/>
                <a:gd name="connsiteX8" fmla="*/ 268868 w 537736"/>
                <a:gd name="connsiteY8" fmla="*/ 71698 h 537736"/>
                <a:gd name="connsiteX9" fmla="*/ 466038 w 537736"/>
                <a:gd name="connsiteY9" fmla="*/ 268868 h 53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36" h="537736">
                  <a:moveTo>
                    <a:pt x="537736" y="268868"/>
                  </a:moveTo>
                  <a:cubicBezTo>
                    <a:pt x="537736" y="120378"/>
                    <a:pt x="417359" y="0"/>
                    <a:pt x="268868" y="0"/>
                  </a:cubicBezTo>
                  <a:cubicBezTo>
                    <a:pt x="120378" y="0"/>
                    <a:pt x="0" y="120378"/>
                    <a:pt x="0" y="268868"/>
                  </a:cubicBezTo>
                  <a:cubicBezTo>
                    <a:pt x="0" y="417359"/>
                    <a:pt x="120378" y="537736"/>
                    <a:pt x="268868" y="537736"/>
                  </a:cubicBezTo>
                  <a:cubicBezTo>
                    <a:pt x="417294" y="537579"/>
                    <a:pt x="537579" y="417294"/>
                    <a:pt x="537736" y="268868"/>
                  </a:cubicBezTo>
                  <a:close/>
                  <a:moveTo>
                    <a:pt x="466038" y="268868"/>
                  </a:moveTo>
                  <a:cubicBezTo>
                    <a:pt x="466038" y="377763"/>
                    <a:pt x="377763" y="466038"/>
                    <a:pt x="268868" y="466038"/>
                  </a:cubicBezTo>
                  <a:cubicBezTo>
                    <a:pt x="159973" y="466038"/>
                    <a:pt x="71698" y="377763"/>
                    <a:pt x="71698" y="268868"/>
                  </a:cubicBezTo>
                  <a:cubicBezTo>
                    <a:pt x="71698" y="159973"/>
                    <a:pt x="159973" y="71698"/>
                    <a:pt x="268868" y="71698"/>
                  </a:cubicBezTo>
                  <a:cubicBezTo>
                    <a:pt x="377706" y="71838"/>
                    <a:pt x="465898" y="160030"/>
                    <a:pt x="466038" y="268868"/>
                  </a:cubicBezTo>
                  <a:close/>
                </a:path>
              </a:pathLst>
            </a:custGeom>
            <a:grpFill/>
            <a:ln w="35818" cap="flat">
              <a:noFill/>
              <a:prstDash val="solid"/>
              <a:miter/>
            </a:ln>
          </p:spPr>
          <p:txBody>
            <a:bodyPr rtlCol="0" anchor="ctr"/>
            <a:lstStyle/>
            <a:p>
              <a:endParaRPr lang="vi-VN"/>
            </a:p>
          </p:txBody>
        </p:sp>
        <p:sp>
          <p:nvSpPr>
            <p:cNvPr id="51" name="Hình tự do: Hình 50">
              <a:extLst>
                <a:ext uri="{FF2B5EF4-FFF2-40B4-BE49-F238E27FC236}">
                  <a16:creationId xmlns:a16="http://schemas.microsoft.com/office/drawing/2014/main" id="{4EBA2F06-E081-8097-7389-8B13C9259B57}"/>
                </a:ext>
              </a:extLst>
            </p:cNvPr>
            <p:cNvSpPr/>
            <p:nvPr/>
          </p:nvSpPr>
          <p:spPr>
            <a:xfrm>
              <a:off x="9914055" y="5951034"/>
              <a:ext cx="1075472" cy="609434"/>
            </a:xfrm>
            <a:custGeom>
              <a:avLst/>
              <a:gdLst>
                <a:gd name="connsiteX0" fmla="*/ 0 w 1075472"/>
                <a:gd name="connsiteY0" fmla="*/ 286040 h 609434"/>
                <a:gd name="connsiteX1" fmla="*/ 0 w 1075472"/>
                <a:gd name="connsiteY1" fmla="*/ 609435 h 609434"/>
                <a:gd name="connsiteX2" fmla="*/ 1075473 w 1075472"/>
                <a:gd name="connsiteY2" fmla="*/ 609435 h 609434"/>
                <a:gd name="connsiteX3" fmla="*/ 1075473 w 1075472"/>
                <a:gd name="connsiteY3" fmla="*/ 286793 h 609434"/>
                <a:gd name="connsiteX4" fmla="*/ 1011518 w 1075472"/>
                <a:gd name="connsiteY4" fmla="*/ 158202 h 609434"/>
                <a:gd name="connsiteX5" fmla="*/ 754803 w 1075472"/>
                <a:gd name="connsiteY5" fmla="*/ 32730 h 609434"/>
                <a:gd name="connsiteX6" fmla="*/ 538346 w 1075472"/>
                <a:gd name="connsiteY6" fmla="*/ 0 h 609434"/>
                <a:gd name="connsiteX7" fmla="*/ 320240 w 1075472"/>
                <a:gd name="connsiteY7" fmla="*/ 32945 h 609434"/>
                <a:gd name="connsiteX8" fmla="*/ 64277 w 1075472"/>
                <a:gd name="connsiteY8" fmla="*/ 157951 h 609434"/>
                <a:gd name="connsiteX9" fmla="*/ 0 w 1075472"/>
                <a:gd name="connsiteY9" fmla="*/ 286040 h 609434"/>
                <a:gd name="connsiteX10" fmla="*/ 71698 w 1075472"/>
                <a:gd name="connsiteY10" fmla="*/ 286793 h 609434"/>
                <a:gd name="connsiteX11" fmla="*/ 108157 w 1075472"/>
                <a:gd name="connsiteY11" fmla="*/ 214629 h 609434"/>
                <a:gd name="connsiteX12" fmla="*/ 339706 w 1075472"/>
                <a:gd name="connsiteY12" fmla="*/ 101919 h 609434"/>
                <a:gd name="connsiteX13" fmla="*/ 537880 w 1075472"/>
                <a:gd name="connsiteY13" fmla="*/ 71698 h 609434"/>
                <a:gd name="connsiteX14" fmla="*/ 734727 w 1075472"/>
                <a:gd name="connsiteY14" fmla="*/ 101632 h 609434"/>
                <a:gd name="connsiteX15" fmla="*/ 968535 w 1075472"/>
                <a:gd name="connsiteY15" fmla="*/ 215561 h 609434"/>
                <a:gd name="connsiteX16" fmla="*/ 1003775 w 1075472"/>
                <a:gd name="connsiteY16" fmla="*/ 287546 h 609434"/>
                <a:gd name="connsiteX17" fmla="*/ 1003775 w 1075472"/>
                <a:gd name="connsiteY17" fmla="*/ 537736 h 609434"/>
                <a:gd name="connsiteX18" fmla="*/ 71698 w 1075472"/>
                <a:gd name="connsiteY18" fmla="*/ 537736 h 60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5472" h="609434">
                  <a:moveTo>
                    <a:pt x="0" y="286040"/>
                  </a:moveTo>
                  <a:lnTo>
                    <a:pt x="0" y="609435"/>
                  </a:lnTo>
                  <a:lnTo>
                    <a:pt x="1075473" y="609435"/>
                  </a:lnTo>
                  <a:lnTo>
                    <a:pt x="1075473" y="286793"/>
                  </a:lnTo>
                  <a:cubicBezTo>
                    <a:pt x="1074720" y="236457"/>
                    <a:pt x="1051203" y="189172"/>
                    <a:pt x="1011518" y="158202"/>
                  </a:cubicBezTo>
                  <a:cubicBezTo>
                    <a:pt x="933722" y="102052"/>
                    <a:pt x="846899" y="59617"/>
                    <a:pt x="754803" y="32730"/>
                  </a:cubicBezTo>
                  <a:cubicBezTo>
                    <a:pt x="684424" y="12257"/>
                    <a:pt x="611632" y="1248"/>
                    <a:pt x="538346" y="0"/>
                  </a:cubicBezTo>
                  <a:cubicBezTo>
                    <a:pt x="464418" y="186"/>
                    <a:pt x="390924" y="11289"/>
                    <a:pt x="320240" y="32945"/>
                  </a:cubicBezTo>
                  <a:cubicBezTo>
                    <a:pt x="227384" y="56982"/>
                    <a:pt x="140328" y="99499"/>
                    <a:pt x="64277" y="157951"/>
                  </a:cubicBezTo>
                  <a:cubicBezTo>
                    <a:pt x="24628" y="188763"/>
                    <a:pt x="1007" y="235833"/>
                    <a:pt x="0" y="286040"/>
                  </a:cubicBezTo>
                  <a:close/>
                  <a:moveTo>
                    <a:pt x="71698" y="286793"/>
                  </a:moveTo>
                  <a:cubicBezTo>
                    <a:pt x="72426" y="258490"/>
                    <a:pt x="85808" y="232008"/>
                    <a:pt x="108157" y="214629"/>
                  </a:cubicBezTo>
                  <a:cubicBezTo>
                    <a:pt x="176976" y="161873"/>
                    <a:pt x="255729" y="123540"/>
                    <a:pt x="339706" y="101919"/>
                  </a:cubicBezTo>
                  <a:cubicBezTo>
                    <a:pt x="403919" y="82163"/>
                    <a:pt x="470695" y="71978"/>
                    <a:pt x="537880" y="71698"/>
                  </a:cubicBezTo>
                  <a:cubicBezTo>
                    <a:pt x="604534" y="72899"/>
                    <a:pt x="670729" y="82966"/>
                    <a:pt x="734727" y="101632"/>
                  </a:cubicBezTo>
                  <a:cubicBezTo>
                    <a:pt x="818567" y="126060"/>
                    <a:pt x="897633" y="164587"/>
                    <a:pt x="968535" y="215561"/>
                  </a:cubicBezTo>
                  <a:cubicBezTo>
                    <a:pt x="990442" y="233087"/>
                    <a:pt x="1003369" y="259490"/>
                    <a:pt x="1003775" y="287546"/>
                  </a:cubicBezTo>
                  <a:lnTo>
                    <a:pt x="1003775" y="537736"/>
                  </a:lnTo>
                  <a:lnTo>
                    <a:pt x="71698" y="537736"/>
                  </a:lnTo>
                  <a:close/>
                </a:path>
              </a:pathLst>
            </a:custGeom>
            <a:grpFill/>
            <a:ln w="35818" cap="flat">
              <a:noFill/>
              <a:prstDash val="solid"/>
              <a:miter/>
            </a:ln>
          </p:spPr>
          <p:txBody>
            <a:bodyPr rtlCol="0" anchor="ctr"/>
            <a:lstStyle/>
            <a:p>
              <a:endParaRPr lang="vi-VN"/>
            </a:p>
          </p:txBody>
        </p:sp>
        <p:sp>
          <p:nvSpPr>
            <p:cNvPr id="52" name="Hình tự do: Hình 51">
              <a:extLst>
                <a:ext uri="{FF2B5EF4-FFF2-40B4-BE49-F238E27FC236}">
                  <a16:creationId xmlns:a16="http://schemas.microsoft.com/office/drawing/2014/main" id="{FE9D935F-70F6-DC19-94A3-8D6FA5FD6806}"/>
                </a:ext>
              </a:extLst>
            </p:cNvPr>
            <p:cNvSpPr/>
            <p:nvPr/>
          </p:nvSpPr>
          <p:spPr>
            <a:xfrm>
              <a:off x="9257227" y="5341599"/>
              <a:ext cx="740141" cy="732647"/>
            </a:xfrm>
            <a:custGeom>
              <a:avLst/>
              <a:gdLst>
                <a:gd name="connsiteX0" fmla="*/ 1 w 740141"/>
                <a:gd name="connsiteY0" fmla="*/ 69870 h 732647"/>
                <a:gd name="connsiteX1" fmla="*/ 1 w 740141"/>
                <a:gd name="connsiteY1" fmla="*/ 476004 h 732647"/>
                <a:gd name="connsiteX2" fmla="*/ 69046 w 740141"/>
                <a:gd name="connsiteY2" fmla="*/ 545695 h 732647"/>
                <a:gd name="connsiteX3" fmla="*/ 421909 w 740141"/>
                <a:gd name="connsiteY3" fmla="*/ 545695 h 732647"/>
                <a:gd name="connsiteX4" fmla="*/ 606388 w 740141"/>
                <a:gd name="connsiteY4" fmla="*/ 732648 h 732647"/>
                <a:gd name="connsiteX5" fmla="*/ 606388 w 740141"/>
                <a:gd name="connsiteY5" fmla="*/ 545695 h 732647"/>
                <a:gd name="connsiteX6" fmla="*/ 670916 w 740141"/>
                <a:gd name="connsiteY6" fmla="*/ 545695 h 732647"/>
                <a:gd name="connsiteX7" fmla="*/ 740141 w 740141"/>
                <a:gd name="connsiteY7" fmla="*/ 475789 h 732647"/>
                <a:gd name="connsiteX8" fmla="*/ 740141 w 740141"/>
                <a:gd name="connsiteY8" fmla="*/ 69655 h 732647"/>
                <a:gd name="connsiteX9" fmla="*/ 670916 w 740141"/>
                <a:gd name="connsiteY9" fmla="*/ 0 h 732647"/>
                <a:gd name="connsiteX10" fmla="*/ 69261 w 740141"/>
                <a:gd name="connsiteY10" fmla="*/ 0 h 732647"/>
                <a:gd name="connsiteX11" fmla="*/ 1 w 740141"/>
                <a:gd name="connsiteY11" fmla="*/ 69870 h 732647"/>
                <a:gd name="connsiteX12" fmla="*/ 69261 w 740141"/>
                <a:gd name="connsiteY12" fmla="*/ 473997 h 732647"/>
                <a:gd name="connsiteX13" fmla="*/ 71699 w 740141"/>
                <a:gd name="connsiteY13" fmla="*/ 69655 h 732647"/>
                <a:gd name="connsiteX14" fmla="*/ 668371 w 740141"/>
                <a:gd name="connsiteY14" fmla="*/ 71698 h 732647"/>
                <a:gd name="connsiteX15" fmla="*/ 668371 w 740141"/>
                <a:gd name="connsiteY15" fmla="*/ 476004 h 732647"/>
                <a:gd name="connsiteX16" fmla="*/ 570539 w 740141"/>
                <a:gd name="connsiteY16" fmla="*/ 473997 h 732647"/>
                <a:gd name="connsiteX17" fmla="*/ 534690 w 740141"/>
                <a:gd name="connsiteY17" fmla="*/ 473997 h 732647"/>
                <a:gd name="connsiteX18" fmla="*/ 534690 w 740141"/>
                <a:gd name="connsiteY18" fmla="*/ 557919 h 732647"/>
                <a:gd name="connsiteX19" fmla="*/ 451807 w 740141"/>
                <a:gd name="connsiteY19" fmla="*/ 473997 h 73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0141" h="732647">
                  <a:moveTo>
                    <a:pt x="1" y="69870"/>
                  </a:moveTo>
                  <a:lnTo>
                    <a:pt x="1" y="476004"/>
                  </a:lnTo>
                  <a:cubicBezTo>
                    <a:pt x="-100" y="514284"/>
                    <a:pt x="30766" y="545437"/>
                    <a:pt x="69046" y="545695"/>
                  </a:cubicBezTo>
                  <a:lnTo>
                    <a:pt x="421909" y="545695"/>
                  </a:lnTo>
                  <a:lnTo>
                    <a:pt x="606388" y="732648"/>
                  </a:lnTo>
                  <a:lnTo>
                    <a:pt x="606388" y="545695"/>
                  </a:lnTo>
                  <a:lnTo>
                    <a:pt x="670916" y="545695"/>
                  </a:lnTo>
                  <a:cubicBezTo>
                    <a:pt x="709332" y="545498"/>
                    <a:pt x="740320" y="514205"/>
                    <a:pt x="740141" y="475789"/>
                  </a:cubicBezTo>
                  <a:lnTo>
                    <a:pt x="740141" y="69655"/>
                  </a:lnTo>
                  <a:cubicBezTo>
                    <a:pt x="740220" y="31321"/>
                    <a:pt x="709250" y="158"/>
                    <a:pt x="670916" y="0"/>
                  </a:cubicBezTo>
                  <a:lnTo>
                    <a:pt x="69261" y="0"/>
                  </a:lnTo>
                  <a:cubicBezTo>
                    <a:pt x="30845" y="179"/>
                    <a:pt x="-157" y="31454"/>
                    <a:pt x="1" y="69870"/>
                  </a:cubicBezTo>
                  <a:close/>
                  <a:moveTo>
                    <a:pt x="69261" y="473997"/>
                  </a:moveTo>
                  <a:lnTo>
                    <a:pt x="71699" y="69655"/>
                  </a:lnTo>
                  <a:lnTo>
                    <a:pt x="668371" y="71698"/>
                  </a:lnTo>
                  <a:lnTo>
                    <a:pt x="668371" y="476004"/>
                  </a:lnTo>
                  <a:lnTo>
                    <a:pt x="570539" y="473997"/>
                  </a:lnTo>
                  <a:lnTo>
                    <a:pt x="534690" y="473997"/>
                  </a:lnTo>
                  <a:lnTo>
                    <a:pt x="534690" y="557919"/>
                  </a:lnTo>
                  <a:lnTo>
                    <a:pt x="451807" y="473997"/>
                  </a:lnTo>
                  <a:close/>
                </a:path>
              </a:pathLst>
            </a:custGeom>
            <a:grpFill/>
            <a:ln w="35818" cap="flat">
              <a:noFill/>
              <a:prstDash val="solid"/>
              <a:miter/>
            </a:ln>
          </p:spPr>
          <p:txBody>
            <a:bodyPr rtlCol="0" anchor="ctr"/>
            <a:lstStyle/>
            <a:p>
              <a:endParaRPr lang="vi-VN" dirty="0"/>
            </a:p>
          </p:txBody>
        </p:sp>
      </p:grpSp>
      <p:pic>
        <p:nvPicPr>
          <p:cNvPr id="4" name="Picture 3" title="Box Production Line">
            <a:hlinkClick r:id="" action="ppaction://media"/>
            <a:extLst>
              <a:ext uri="{FF2B5EF4-FFF2-40B4-BE49-F238E27FC236}">
                <a16:creationId xmlns:a16="http://schemas.microsoft.com/office/drawing/2014/main" id="{1D667B85-2280-F7BF-8416-61D789A3F336}"/>
              </a:ext>
            </a:extLst>
          </p:cNvPr>
          <p:cNvPicPr>
            <a:picLocks noChangeAspect="1"/>
          </p:cNvPicPr>
          <p:nvPr>
            <a:videoFile r:link="rId2"/>
            <p:extLst>
              <p:ext uri="{DAA4B4D4-6D71-4841-9C94-3DE7FCFB9230}">
                <p14:media xmlns:p14="http://schemas.microsoft.com/office/powerpoint/2010/main" r:embed="rId1"/>
              </p:ext>
            </p:extLst>
          </p:nvPr>
        </p:nvPicPr>
        <p:blipFill>
          <a:blip r:embed="rId8"/>
          <a:srcRect b="525"/>
          <a:stretch>
            <a:fillRect/>
          </a:stretch>
        </p:blipFill>
        <p:spPr>
          <a:xfrm>
            <a:off x="17388053" y="2359595"/>
            <a:ext cx="4414771" cy="2470274"/>
          </a:xfrm>
          <a:custGeom>
            <a:avLst/>
            <a:gdLst>
              <a:gd name="connsiteX0" fmla="*/ 128103 w 4414771"/>
              <a:gd name="connsiteY0" fmla="*/ 0 h 2470274"/>
              <a:gd name="connsiteX1" fmla="*/ 4414771 w 4414771"/>
              <a:gd name="connsiteY1" fmla="*/ 0 h 2470274"/>
              <a:gd name="connsiteX2" fmla="*/ 4414771 w 4414771"/>
              <a:gd name="connsiteY2" fmla="*/ 2470274 h 2470274"/>
              <a:gd name="connsiteX3" fmla="*/ 196902 w 4414771"/>
              <a:gd name="connsiteY3" fmla="*/ 2470274 h 2470274"/>
              <a:gd name="connsiteX4" fmla="*/ 0 w 4414771"/>
              <a:gd name="connsiteY4" fmla="*/ 2273372 h 2470274"/>
              <a:gd name="connsiteX5" fmla="*/ 0 w 4414771"/>
              <a:gd name="connsiteY5" fmla="*/ 183864 h 2470274"/>
              <a:gd name="connsiteX6" fmla="*/ 120259 w 4414771"/>
              <a:gd name="connsiteY6" fmla="*/ 2435 h 24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4771" h="2470274">
                <a:moveTo>
                  <a:pt x="128103" y="0"/>
                </a:moveTo>
                <a:lnTo>
                  <a:pt x="4414771" y="0"/>
                </a:lnTo>
                <a:lnTo>
                  <a:pt x="4414771" y="2470274"/>
                </a:lnTo>
                <a:lnTo>
                  <a:pt x="196902" y="2470274"/>
                </a:lnTo>
                <a:cubicBezTo>
                  <a:pt x="88156" y="2470274"/>
                  <a:pt x="0" y="2382118"/>
                  <a:pt x="0" y="2273372"/>
                </a:cubicBezTo>
                <a:lnTo>
                  <a:pt x="0" y="183864"/>
                </a:lnTo>
                <a:cubicBezTo>
                  <a:pt x="0" y="102304"/>
                  <a:pt x="49588" y="32326"/>
                  <a:pt x="120259" y="2435"/>
                </a:cubicBezTo>
                <a:close/>
              </a:path>
            </a:pathLst>
          </a:custGeom>
          <a:ln>
            <a:noFill/>
          </a:ln>
        </p:spPr>
      </p:pic>
    </p:spTree>
    <p:extLst>
      <p:ext uri="{BB962C8B-B14F-4D97-AF65-F5344CB8AC3E}">
        <p14:creationId xmlns:p14="http://schemas.microsoft.com/office/powerpoint/2010/main" val="15553131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p159:morph option="byObject"/>
        <p:sndAc>
          <p:stSnd>
            <p:snd r:embed="rId4" name="click.wav"/>
          </p:stSnd>
        </p:sndAc>
      </p:transition>
    </mc:Choice>
    <mc:Fallback>
      <p:transition spd="slow">
        <p:fade/>
        <p:sndAc>
          <p:stSnd>
            <p:snd r:embed="rId4"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fill="remove"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2000"/>
            <a:lum/>
            <a:extLst>
              <a:ext uri="{BEBA8EAE-BF5A-486C-A8C5-ECC9F3942E4B}">
                <a14:imgProps xmlns:a14="http://schemas.microsoft.com/office/drawing/2010/main">
                  <a14:imgLayer r:embed="rId5">
                    <a14:imgEffect>
                      <a14:artisticPaintStrokes/>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Góc Tròn 17">
            <a:extLst>
              <a:ext uri="{FF2B5EF4-FFF2-40B4-BE49-F238E27FC236}">
                <a16:creationId xmlns:a16="http://schemas.microsoft.com/office/drawing/2014/main" id="{B848C09D-3D99-ECC2-FD56-672898086887}"/>
              </a:ext>
            </a:extLst>
          </p:cNvPr>
          <p:cNvSpPr/>
          <p:nvPr/>
        </p:nvSpPr>
        <p:spPr>
          <a:xfrm rot="5400000">
            <a:off x="1127778" y="-361892"/>
            <a:ext cx="923331" cy="2820861"/>
          </a:xfrm>
          <a:prstGeom prst="roundRect">
            <a:avLst>
              <a:gd name="adj" fmla="val 50000"/>
            </a:avLst>
          </a:prstGeom>
          <a:gradFill>
            <a:gsLst>
              <a:gs pos="59000">
                <a:srgbClr val="FFC0CB"/>
              </a:gs>
              <a:gs pos="29000">
                <a:srgbClr val="FFC0CB"/>
              </a:gs>
              <a:gs pos="0">
                <a:schemeClr val="accent1">
                  <a:lumMod val="45000"/>
                  <a:lumOff val="55000"/>
                </a:schemeClr>
              </a:gs>
              <a:gs pos="87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2" name="Rounded Rectangle 2">
            <a:extLst>
              <a:ext uri="{FF2B5EF4-FFF2-40B4-BE49-F238E27FC236}">
                <a16:creationId xmlns:a16="http://schemas.microsoft.com/office/drawing/2014/main" id="{1F6BFF06-1654-7A21-730C-B30C2F650F18}"/>
              </a:ext>
            </a:extLst>
          </p:cNvPr>
          <p:cNvSpPr/>
          <p:nvPr/>
        </p:nvSpPr>
        <p:spPr>
          <a:xfrm>
            <a:off x="303443" y="96713"/>
            <a:ext cx="2519968" cy="407555"/>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1600" dirty="0">
                <a:latin typeface="Merienda Medium" pitchFamily="2" charset="0"/>
              </a:rPr>
              <a:t>KẾT QUẢ THỰC HIỆN </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699362" y="3553004"/>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Kết Quả</a:t>
            </a:r>
          </a:p>
        </p:txBody>
      </p:sp>
      <p:sp>
        <p:nvSpPr>
          <p:cNvPr id="8" name="Rounded Rectangle 8">
            <a:extLst>
              <a:ext uri="{FF2B5EF4-FFF2-40B4-BE49-F238E27FC236}">
                <a16:creationId xmlns:a16="http://schemas.microsoft.com/office/drawing/2014/main" id="{D3BF1893-4F4C-E715-58F3-10AECD93E292}"/>
              </a:ext>
            </a:extLst>
          </p:cNvPr>
          <p:cNvSpPr/>
          <p:nvPr/>
        </p:nvSpPr>
        <p:spPr>
          <a:xfrm>
            <a:off x="538153" y="1753509"/>
            <a:ext cx="7146011" cy="4339444"/>
          </a:xfrm>
          <a:prstGeom prst="roundRect">
            <a:avLst>
              <a:gd name="adj" fmla="val 15113"/>
            </a:avLst>
          </a:prstGeom>
          <a:gradFill flip="none" rotWithShape="1">
            <a:gsLst>
              <a:gs pos="44000">
                <a:srgbClr val="FEE5E1">
                  <a:alpha val="53000"/>
                </a:srgbClr>
              </a:gs>
              <a:gs pos="0">
                <a:srgbClr val="6A9CFD"/>
              </a:gs>
              <a:gs pos="100000">
                <a:srgbClr val="FFB8D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3">
            <a:extLst>
              <a:ext uri="{FF2B5EF4-FFF2-40B4-BE49-F238E27FC236}">
                <a16:creationId xmlns:a16="http://schemas.microsoft.com/office/drawing/2014/main" id="{6A690AC4-5A4F-1374-19FD-0CB636DD93F3}"/>
              </a:ext>
            </a:extLst>
          </p:cNvPr>
          <p:cNvSpPr txBox="1"/>
          <p:nvPr/>
        </p:nvSpPr>
        <p:spPr>
          <a:xfrm>
            <a:off x="759550" y="1940580"/>
            <a:ext cx="6796282" cy="4540730"/>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Khi chạy thuật toán AES dữ liệu đầu vào được mã hóa bằng cách sử dụng một khóa bí mật để tạo ra dữ liệu đầu ra được mã hóa. Kết quả của quá trình này là một khối dữ liệu mã hóa có cùng kích thước với khối dữ liệu đầu vào.</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Ví dụ, nếu bạn sử dụng AES để mã hóa một khối văn bản gốc 128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bit</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kết quả sẽ là một khối văn bản mã hóa 128 </a:t>
            </a:r>
            <a:r>
              <a:rPr lang="vi-VN" sz="1800" kern="100" dirty="0" err="1">
                <a:solidFill>
                  <a:srgbClr val="000000"/>
                </a:solidFill>
                <a:effectLst/>
                <a:latin typeface="Merienda Light" pitchFamily="2" charset="0"/>
                <a:ea typeface="Calibri" panose="020F0502020204030204" pitchFamily="34" charset="0"/>
                <a:cs typeface="Times New Roman" panose="02020603050405020304" pitchFamily="18" charset="0"/>
              </a:rPr>
              <a:t>bit</a:t>
            </a: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 Khối văn bản mã hóa này sau đó có thể được giải mã bằng cách sử dụng cùng một thuật toán và khóa để truy xuất lại văn bản gốc.</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Tuy nhiên, kết quả cụ thể của việc chạy AES phụ thuộc vào nhiều yếu tố khác nhau, bao gồm cả dữ liệu đầu vào và khóa được sử dụng.</a:t>
            </a:r>
          </a:p>
          <a:p>
            <a:pPr marL="285750" indent="-285750">
              <a:lnSpc>
                <a:spcPct val="107000"/>
              </a:lnSpc>
              <a:spcAft>
                <a:spcPts val="800"/>
              </a:spcAft>
              <a:buFont typeface="Arial" panose="020B0604020202020204" pitchFamily="34" charset="0"/>
              <a:buChar char="•"/>
            </a:pP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p:txBody>
      </p:sp>
      <p:sp>
        <p:nvSpPr>
          <p:cNvPr id="16" name="Hình chữ nhật: Góc Tròn 15">
            <a:extLst>
              <a:ext uri="{FF2B5EF4-FFF2-40B4-BE49-F238E27FC236}">
                <a16:creationId xmlns:a16="http://schemas.microsoft.com/office/drawing/2014/main" id="{24D61B1D-5AAE-36D8-AC06-9111DA815FAF}"/>
              </a:ext>
            </a:extLst>
          </p:cNvPr>
          <p:cNvSpPr/>
          <p:nvPr/>
        </p:nvSpPr>
        <p:spPr>
          <a:xfrm rot="16200000">
            <a:off x="9380414" y="979465"/>
            <a:ext cx="2483312" cy="5689675"/>
          </a:xfrm>
          <a:prstGeom prst="roundRect">
            <a:avLst>
              <a:gd name="adj" fmla="val 7929"/>
            </a:avLst>
          </a:prstGeom>
          <a:gradFill>
            <a:gsLst>
              <a:gs pos="46000">
                <a:srgbClr val="B180BB"/>
              </a:gs>
              <a:gs pos="0">
                <a:srgbClr val="FFBFB3"/>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0" name="Đồ họa 24" descr="Internet outline">
            <a:extLst>
              <a:ext uri="{FF2B5EF4-FFF2-40B4-BE49-F238E27FC236}">
                <a16:creationId xmlns:a16="http://schemas.microsoft.com/office/drawing/2014/main" id="{5627BD85-7ADC-1FC0-C940-39142F418A13}"/>
              </a:ext>
            </a:extLst>
          </p:cNvPr>
          <p:cNvGrpSpPr/>
          <p:nvPr/>
        </p:nvGrpSpPr>
        <p:grpSpPr>
          <a:xfrm>
            <a:off x="538154" y="12262268"/>
            <a:ext cx="3298292" cy="1971499"/>
            <a:chOff x="760955" y="4665444"/>
            <a:chExt cx="3298292" cy="1971499"/>
          </a:xfrm>
          <a:gradFill flip="none" rotWithShape="1">
            <a:gsLst>
              <a:gs pos="44000">
                <a:srgbClr val="7030A0"/>
              </a:gs>
              <a:gs pos="0">
                <a:srgbClr val="00B0F0"/>
              </a:gs>
              <a:gs pos="100000">
                <a:srgbClr val="0070C0"/>
              </a:gs>
            </a:gsLst>
            <a:lin ang="2700000" scaled="1"/>
            <a:tileRect/>
          </a:gradFill>
        </p:grpSpPr>
        <p:sp>
          <p:nvSpPr>
            <p:cNvPr id="41" name="Hình tự do: Hình 40">
              <a:extLst>
                <a:ext uri="{FF2B5EF4-FFF2-40B4-BE49-F238E27FC236}">
                  <a16:creationId xmlns:a16="http://schemas.microsoft.com/office/drawing/2014/main" id="{B4A9316A-0B84-B57C-1FF0-9B9B79BFA737}"/>
                </a:ext>
              </a:extLst>
            </p:cNvPr>
            <p:cNvSpPr/>
            <p:nvPr/>
          </p:nvSpPr>
          <p:spPr>
            <a:xfrm>
              <a:off x="1370425" y="4844751"/>
              <a:ext cx="2079351" cy="1290925"/>
            </a:xfrm>
            <a:custGeom>
              <a:avLst/>
              <a:gdLst>
                <a:gd name="connsiteX0" fmla="*/ 2079212 w 2079351"/>
                <a:gd name="connsiteY0" fmla="*/ 1290295 h 1290925"/>
                <a:gd name="connsiteX1" fmla="*/ 2079351 w 2079351"/>
                <a:gd name="connsiteY1" fmla="*/ 0 h 1290925"/>
                <a:gd name="connsiteX2" fmla="*/ 0 w 2079351"/>
                <a:gd name="connsiteY2" fmla="*/ 0 h 1290925"/>
                <a:gd name="connsiteX3" fmla="*/ 0 w 2079351"/>
                <a:gd name="connsiteY3" fmla="*/ 1290926 h 1290925"/>
                <a:gd name="connsiteX4" fmla="*/ 71698 w 2079351"/>
                <a:gd name="connsiteY4" fmla="*/ 71698 h 1290925"/>
                <a:gd name="connsiteX5" fmla="*/ 2007653 w 2079351"/>
                <a:gd name="connsiteY5" fmla="*/ 71698 h 1290925"/>
                <a:gd name="connsiteX6" fmla="*/ 2007513 w 2079351"/>
                <a:gd name="connsiteY6" fmla="*/ 1218615 h 1290925"/>
                <a:gd name="connsiteX7" fmla="*/ 71698 w 2079351"/>
                <a:gd name="connsiteY7" fmla="*/ 1219203 h 12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9351" h="1290925">
                  <a:moveTo>
                    <a:pt x="2079212" y="1290295"/>
                  </a:moveTo>
                  <a:lnTo>
                    <a:pt x="2079351" y="0"/>
                  </a:lnTo>
                  <a:lnTo>
                    <a:pt x="0" y="0"/>
                  </a:lnTo>
                  <a:lnTo>
                    <a:pt x="0" y="1290926"/>
                  </a:lnTo>
                  <a:close/>
                  <a:moveTo>
                    <a:pt x="71698" y="71698"/>
                  </a:moveTo>
                  <a:lnTo>
                    <a:pt x="2007653" y="71698"/>
                  </a:lnTo>
                  <a:lnTo>
                    <a:pt x="2007513" y="1218615"/>
                  </a:lnTo>
                  <a:lnTo>
                    <a:pt x="71698" y="1219203"/>
                  </a:lnTo>
                  <a:close/>
                </a:path>
              </a:pathLst>
            </a:custGeom>
            <a:grpFill/>
            <a:ln w="35818" cap="flat">
              <a:noFill/>
              <a:prstDash val="solid"/>
              <a:miter/>
            </a:ln>
          </p:spPr>
          <p:txBody>
            <a:bodyPr rtlCol="0" anchor="ctr"/>
            <a:lstStyle/>
            <a:p>
              <a:endParaRPr lang="vi-VN"/>
            </a:p>
          </p:txBody>
        </p:sp>
        <p:sp>
          <p:nvSpPr>
            <p:cNvPr id="42" name="Hình tự do: Hình 41">
              <a:extLst>
                <a:ext uri="{FF2B5EF4-FFF2-40B4-BE49-F238E27FC236}">
                  <a16:creationId xmlns:a16="http://schemas.microsoft.com/office/drawing/2014/main" id="{05B12FA5-091C-5D57-F234-B7EE7A7A50A6}"/>
                </a:ext>
              </a:extLst>
            </p:cNvPr>
            <p:cNvSpPr/>
            <p:nvPr/>
          </p:nvSpPr>
          <p:spPr>
            <a:xfrm>
              <a:off x="1191180" y="4665444"/>
              <a:ext cx="2437842" cy="1613689"/>
            </a:xfrm>
            <a:custGeom>
              <a:avLst/>
              <a:gdLst>
                <a:gd name="connsiteX0" fmla="*/ 71698 w 2437842"/>
                <a:gd name="connsiteY0" fmla="*/ 143396 h 1613689"/>
                <a:gd name="connsiteX1" fmla="*/ 143396 w 2437842"/>
                <a:gd name="connsiteY1" fmla="*/ 71698 h 1613689"/>
                <a:gd name="connsiteX2" fmla="*/ 2294446 w 2437842"/>
                <a:gd name="connsiteY2" fmla="*/ 71698 h 1613689"/>
                <a:gd name="connsiteX3" fmla="*/ 2366144 w 2437842"/>
                <a:gd name="connsiteY3" fmla="*/ 143396 h 1613689"/>
                <a:gd name="connsiteX4" fmla="*/ 2366144 w 2437842"/>
                <a:gd name="connsiteY4" fmla="*/ 1613690 h 1613689"/>
                <a:gd name="connsiteX5" fmla="*/ 2437842 w 2437842"/>
                <a:gd name="connsiteY5" fmla="*/ 1613690 h 1613689"/>
                <a:gd name="connsiteX6" fmla="*/ 2437842 w 2437842"/>
                <a:gd name="connsiteY6" fmla="*/ 143396 h 1613689"/>
                <a:gd name="connsiteX7" fmla="*/ 2294446 w 2437842"/>
                <a:gd name="connsiteY7" fmla="*/ 0 h 1613689"/>
                <a:gd name="connsiteX8" fmla="*/ 143396 w 2437842"/>
                <a:gd name="connsiteY8" fmla="*/ 0 h 1613689"/>
                <a:gd name="connsiteX9" fmla="*/ 0 w 2437842"/>
                <a:gd name="connsiteY9" fmla="*/ 143396 h 1613689"/>
                <a:gd name="connsiteX10" fmla="*/ 0 w 2437842"/>
                <a:gd name="connsiteY10" fmla="*/ 1613690 h 1613689"/>
                <a:gd name="connsiteX11" fmla="*/ 71698 w 2437842"/>
                <a:gd name="connsiteY11" fmla="*/ 1613690 h 161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7842" h="1613689">
                  <a:moveTo>
                    <a:pt x="71698" y="143396"/>
                  </a:moveTo>
                  <a:cubicBezTo>
                    <a:pt x="71745" y="103819"/>
                    <a:pt x="103819" y="71745"/>
                    <a:pt x="143396" y="71698"/>
                  </a:cubicBezTo>
                  <a:lnTo>
                    <a:pt x="2294446" y="71698"/>
                  </a:lnTo>
                  <a:cubicBezTo>
                    <a:pt x="2334024" y="71748"/>
                    <a:pt x="2366094" y="103819"/>
                    <a:pt x="2366144" y="143396"/>
                  </a:cubicBezTo>
                  <a:lnTo>
                    <a:pt x="2366144" y="1613690"/>
                  </a:lnTo>
                  <a:lnTo>
                    <a:pt x="2437842" y="1613690"/>
                  </a:lnTo>
                  <a:lnTo>
                    <a:pt x="2437842" y="143396"/>
                  </a:lnTo>
                  <a:cubicBezTo>
                    <a:pt x="2437760" y="64234"/>
                    <a:pt x="2373608" y="82"/>
                    <a:pt x="2294446" y="0"/>
                  </a:cubicBezTo>
                  <a:lnTo>
                    <a:pt x="143396" y="0"/>
                  </a:lnTo>
                  <a:cubicBezTo>
                    <a:pt x="64234" y="82"/>
                    <a:pt x="82" y="64234"/>
                    <a:pt x="0" y="143396"/>
                  </a:cubicBezTo>
                  <a:lnTo>
                    <a:pt x="0" y="1613690"/>
                  </a:lnTo>
                  <a:lnTo>
                    <a:pt x="71698" y="1613690"/>
                  </a:lnTo>
                  <a:close/>
                </a:path>
              </a:pathLst>
            </a:custGeom>
            <a:grpFill/>
            <a:ln w="35818" cap="flat">
              <a:noFill/>
              <a:prstDash val="solid"/>
              <a:miter/>
            </a:ln>
          </p:spPr>
          <p:txBody>
            <a:bodyPr rtlCol="0" anchor="ctr"/>
            <a:lstStyle/>
            <a:p>
              <a:endParaRPr lang="vi-VN"/>
            </a:p>
          </p:txBody>
        </p:sp>
        <p:sp>
          <p:nvSpPr>
            <p:cNvPr id="43" name="Hình tự do: Hình 42">
              <a:extLst>
                <a:ext uri="{FF2B5EF4-FFF2-40B4-BE49-F238E27FC236}">
                  <a16:creationId xmlns:a16="http://schemas.microsoft.com/office/drawing/2014/main" id="{1670784E-759E-6177-8966-17D77BCD5C93}"/>
                </a:ext>
              </a:extLst>
            </p:cNvPr>
            <p:cNvSpPr/>
            <p:nvPr/>
          </p:nvSpPr>
          <p:spPr>
            <a:xfrm>
              <a:off x="760955" y="6386000"/>
              <a:ext cx="3298292" cy="250943"/>
            </a:xfrm>
            <a:custGeom>
              <a:avLst/>
              <a:gdLst>
                <a:gd name="connsiteX0" fmla="*/ 1828408 w 3298292"/>
                <a:gd name="connsiteY0" fmla="*/ 0 h 250943"/>
                <a:gd name="connsiteX1" fmla="*/ 1828408 w 3298292"/>
                <a:gd name="connsiteY1" fmla="*/ 71698 h 250943"/>
                <a:gd name="connsiteX2" fmla="*/ 1469885 w 3298292"/>
                <a:gd name="connsiteY2" fmla="*/ 71698 h 250943"/>
                <a:gd name="connsiteX3" fmla="*/ 1469885 w 3298292"/>
                <a:gd name="connsiteY3" fmla="*/ 0 h 250943"/>
                <a:gd name="connsiteX4" fmla="*/ 0 w 3298292"/>
                <a:gd name="connsiteY4" fmla="*/ 0 h 250943"/>
                <a:gd name="connsiteX5" fmla="*/ 0 w 3298292"/>
                <a:gd name="connsiteY5" fmla="*/ 71662 h 250943"/>
                <a:gd name="connsiteX6" fmla="*/ 179245 w 3298292"/>
                <a:gd name="connsiteY6" fmla="*/ 250944 h 250943"/>
                <a:gd name="connsiteX7" fmla="*/ 3119011 w 3298292"/>
                <a:gd name="connsiteY7" fmla="*/ 250944 h 250943"/>
                <a:gd name="connsiteX8" fmla="*/ 3298292 w 3298292"/>
                <a:gd name="connsiteY8" fmla="*/ 71662 h 250943"/>
                <a:gd name="connsiteX9" fmla="*/ 3298292 w 3298292"/>
                <a:gd name="connsiteY9" fmla="*/ 0 h 250943"/>
                <a:gd name="connsiteX10" fmla="*/ 3119011 w 3298292"/>
                <a:gd name="connsiteY10" fmla="*/ 179245 h 250943"/>
                <a:gd name="connsiteX11" fmla="*/ 179245 w 3298292"/>
                <a:gd name="connsiteY11" fmla="*/ 179245 h 250943"/>
                <a:gd name="connsiteX12" fmla="*/ 71698 w 3298292"/>
                <a:gd name="connsiteY12" fmla="*/ 71698 h 250943"/>
                <a:gd name="connsiteX13" fmla="*/ 1398186 w 3298292"/>
                <a:gd name="connsiteY13" fmla="*/ 71698 h 250943"/>
                <a:gd name="connsiteX14" fmla="*/ 1465099 w 3298292"/>
                <a:gd name="connsiteY14" fmla="*/ 143396 h 250943"/>
                <a:gd name="connsiteX15" fmla="*/ 1469885 w 3298292"/>
                <a:gd name="connsiteY15" fmla="*/ 143396 h 250943"/>
                <a:gd name="connsiteX16" fmla="*/ 1828408 w 3298292"/>
                <a:gd name="connsiteY16" fmla="*/ 143396 h 250943"/>
                <a:gd name="connsiteX17" fmla="*/ 1900106 w 3298292"/>
                <a:gd name="connsiteY17" fmla="*/ 76484 h 250943"/>
                <a:gd name="connsiteX18" fmla="*/ 1900106 w 3298292"/>
                <a:gd name="connsiteY18" fmla="*/ 71698 h 250943"/>
                <a:gd name="connsiteX19" fmla="*/ 3226594 w 3298292"/>
                <a:gd name="connsiteY19" fmla="*/ 71698 h 250943"/>
                <a:gd name="connsiteX20" fmla="*/ 3119011 w 3298292"/>
                <a:gd name="connsiteY20" fmla="*/ 179245 h 25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8292" h="250943">
                  <a:moveTo>
                    <a:pt x="1828408" y="0"/>
                  </a:moveTo>
                  <a:lnTo>
                    <a:pt x="1828408" y="71698"/>
                  </a:lnTo>
                  <a:lnTo>
                    <a:pt x="1469885" y="71698"/>
                  </a:lnTo>
                  <a:lnTo>
                    <a:pt x="1469885" y="0"/>
                  </a:lnTo>
                  <a:lnTo>
                    <a:pt x="0" y="0"/>
                  </a:lnTo>
                  <a:lnTo>
                    <a:pt x="0" y="71662"/>
                  </a:lnTo>
                  <a:cubicBezTo>
                    <a:pt x="105" y="170620"/>
                    <a:pt x="80289" y="250818"/>
                    <a:pt x="179245" y="250944"/>
                  </a:cubicBezTo>
                  <a:lnTo>
                    <a:pt x="3119011" y="250944"/>
                  </a:lnTo>
                  <a:cubicBezTo>
                    <a:pt x="3217980" y="250836"/>
                    <a:pt x="3298185" y="170631"/>
                    <a:pt x="3298292" y="71662"/>
                  </a:cubicBezTo>
                  <a:lnTo>
                    <a:pt x="3298292" y="0"/>
                  </a:lnTo>
                  <a:close/>
                  <a:moveTo>
                    <a:pt x="3119011" y="179245"/>
                  </a:moveTo>
                  <a:lnTo>
                    <a:pt x="179245" y="179245"/>
                  </a:lnTo>
                  <a:cubicBezTo>
                    <a:pt x="119881" y="179170"/>
                    <a:pt x="71775" y="131064"/>
                    <a:pt x="71698" y="71698"/>
                  </a:cubicBezTo>
                  <a:lnTo>
                    <a:pt x="1398186" y="71698"/>
                  </a:lnTo>
                  <a:cubicBezTo>
                    <a:pt x="1396864" y="109974"/>
                    <a:pt x="1426823" y="142073"/>
                    <a:pt x="1465099" y="143396"/>
                  </a:cubicBezTo>
                  <a:cubicBezTo>
                    <a:pt x="1466694" y="143450"/>
                    <a:pt x="1468289" y="143450"/>
                    <a:pt x="1469885" y="143396"/>
                  </a:cubicBezTo>
                  <a:lnTo>
                    <a:pt x="1828408" y="143396"/>
                  </a:lnTo>
                  <a:cubicBezTo>
                    <a:pt x="1866684" y="144719"/>
                    <a:pt x="1898783" y="114760"/>
                    <a:pt x="1900106" y="76484"/>
                  </a:cubicBezTo>
                  <a:cubicBezTo>
                    <a:pt x="1900160" y="74889"/>
                    <a:pt x="1900160" y="73293"/>
                    <a:pt x="1900106" y="71698"/>
                  </a:cubicBezTo>
                  <a:lnTo>
                    <a:pt x="3226594" y="71698"/>
                  </a:lnTo>
                  <a:cubicBezTo>
                    <a:pt x="3226501" y="131071"/>
                    <a:pt x="3178381" y="179170"/>
                    <a:pt x="3119011" y="179245"/>
                  </a:cubicBezTo>
                  <a:close/>
                </a:path>
              </a:pathLst>
            </a:custGeom>
            <a:grpFill/>
            <a:ln w="35818" cap="flat">
              <a:noFill/>
              <a:prstDash val="solid"/>
              <a:miter/>
            </a:ln>
          </p:spPr>
          <p:txBody>
            <a:bodyPr rtlCol="0" anchor="ctr"/>
            <a:lstStyle/>
            <a:p>
              <a:endParaRPr lang="vi-VN"/>
            </a:p>
          </p:txBody>
        </p:sp>
        <p:sp>
          <p:nvSpPr>
            <p:cNvPr id="44" name="Hình tự do: Hình 43">
              <a:extLst>
                <a:ext uri="{FF2B5EF4-FFF2-40B4-BE49-F238E27FC236}">
                  <a16:creationId xmlns:a16="http://schemas.microsoft.com/office/drawing/2014/main" id="{26EAA5BF-6E28-8C4F-3CB4-207E4E90232E}"/>
                </a:ext>
              </a:extLst>
            </p:cNvPr>
            <p:cNvSpPr/>
            <p:nvPr/>
          </p:nvSpPr>
          <p:spPr>
            <a:xfrm>
              <a:off x="1943975" y="5024415"/>
              <a:ext cx="932076" cy="932076"/>
            </a:xfrm>
            <a:custGeom>
              <a:avLst/>
              <a:gdLst>
                <a:gd name="connsiteX0" fmla="*/ 466038 w 932076"/>
                <a:gd name="connsiteY0" fmla="*/ 0 h 932076"/>
                <a:gd name="connsiteX1" fmla="*/ 0 w 932076"/>
                <a:gd name="connsiteY1" fmla="*/ 466038 h 932076"/>
                <a:gd name="connsiteX2" fmla="*/ 466038 w 932076"/>
                <a:gd name="connsiteY2" fmla="*/ 932076 h 932076"/>
                <a:gd name="connsiteX3" fmla="*/ 932076 w 932076"/>
                <a:gd name="connsiteY3" fmla="*/ 466038 h 932076"/>
                <a:gd name="connsiteX4" fmla="*/ 466038 w 932076"/>
                <a:gd name="connsiteY4" fmla="*/ 0 h 932076"/>
                <a:gd name="connsiteX5" fmla="*/ 858561 w 932076"/>
                <a:gd name="connsiteY5" fmla="*/ 430189 h 932076"/>
                <a:gd name="connsiteX6" fmla="*/ 732429 w 932076"/>
                <a:gd name="connsiteY6" fmla="*/ 430189 h 932076"/>
                <a:gd name="connsiteX7" fmla="*/ 582724 w 932076"/>
                <a:gd name="connsiteY7" fmla="*/ 89343 h 932076"/>
                <a:gd name="connsiteX8" fmla="*/ 858561 w 932076"/>
                <a:gd name="connsiteY8" fmla="*/ 430189 h 932076"/>
                <a:gd name="connsiteX9" fmla="*/ 430189 w 932076"/>
                <a:gd name="connsiteY9" fmla="*/ 115635 h 932076"/>
                <a:gd name="connsiteX10" fmla="*/ 430189 w 932076"/>
                <a:gd name="connsiteY10" fmla="*/ 430189 h 932076"/>
                <a:gd name="connsiteX11" fmla="*/ 271528 w 932076"/>
                <a:gd name="connsiteY11" fmla="*/ 430189 h 932076"/>
                <a:gd name="connsiteX12" fmla="*/ 430189 w 932076"/>
                <a:gd name="connsiteY12" fmla="*/ 115635 h 932076"/>
                <a:gd name="connsiteX13" fmla="*/ 430189 w 932076"/>
                <a:gd name="connsiteY13" fmla="*/ 501887 h 932076"/>
                <a:gd name="connsiteX14" fmla="*/ 430189 w 932076"/>
                <a:gd name="connsiteY14" fmla="*/ 816477 h 932076"/>
                <a:gd name="connsiteX15" fmla="*/ 271557 w 932076"/>
                <a:gd name="connsiteY15" fmla="*/ 501887 h 932076"/>
                <a:gd name="connsiteX16" fmla="*/ 501887 w 932076"/>
                <a:gd name="connsiteY16" fmla="*/ 816417 h 932076"/>
                <a:gd name="connsiteX17" fmla="*/ 501887 w 932076"/>
                <a:gd name="connsiteY17" fmla="*/ 501887 h 932076"/>
                <a:gd name="connsiteX18" fmla="*/ 660520 w 932076"/>
                <a:gd name="connsiteY18" fmla="*/ 501887 h 932076"/>
                <a:gd name="connsiteX19" fmla="*/ 501887 w 932076"/>
                <a:gd name="connsiteY19" fmla="*/ 816417 h 932076"/>
                <a:gd name="connsiteX20" fmla="*/ 501887 w 932076"/>
                <a:gd name="connsiteY20" fmla="*/ 430189 h 932076"/>
                <a:gd name="connsiteX21" fmla="*/ 501887 w 932076"/>
                <a:gd name="connsiteY21" fmla="*/ 115689 h 932076"/>
                <a:gd name="connsiteX22" fmla="*/ 660520 w 932076"/>
                <a:gd name="connsiteY22" fmla="*/ 430189 h 932076"/>
                <a:gd name="connsiteX23" fmla="*/ 348693 w 932076"/>
                <a:gd name="connsiteY23" fmla="*/ 89537 h 932076"/>
                <a:gd name="connsiteX24" fmla="*/ 199654 w 932076"/>
                <a:gd name="connsiteY24" fmla="*/ 430189 h 932076"/>
                <a:gd name="connsiteX25" fmla="*/ 73516 w 932076"/>
                <a:gd name="connsiteY25" fmla="*/ 430189 h 932076"/>
                <a:gd name="connsiteX26" fmla="*/ 348693 w 932076"/>
                <a:gd name="connsiteY26" fmla="*/ 89537 h 932076"/>
                <a:gd name="connsiteX27" fmla="*/ 73516 w 932076"/>
                <a:gd name="connsiteY27" fmla="*/ 501887 h 932076"/>
                <a:gd name="connsiteX28" fmla="*/ 199647 w 932076"/>
                <a:gd name="connsiteY28" fmla="*/ 501887 h 932076"/>
                <a:gd name="connsiteX29" fmla="*/ 349224 w 932076"/>
                <a:gd name="connsiteY29" fmla="*/ 842698 h 932076"/>
                <a:gd name="connsiteX30" fmla="*/ 73516 w 932076"/>
                <a:gd name="connsiteY30" fmla="*/ 501887 h 932076"/>
                <a:gd name="connsiteX31" fmla="*/ 582759 w 932076"/>
                <a:gd name="connsiteY31" fmla="*/ 842726 h 932076"/>
                <a:gd name="connsiteX32" fmla="*/ 732429 w 932076"/>
                <a:gd name="connsiteY32" fmla="*/ 501887 h 932076"/>
                <a:gd name="connsiteX33" fmla="*/ 858561 w 932076"/>
                <a:gd name="connsiteY33" fmla="*/ 501887 h 932076"/>
                <a:gd name="connsiteX34" fmla="*/ 582759 w 932076"/>
                <a:gd name="connsiteY34" fmla="*/ 842726 h 93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2076" h="932076">
                  <a:moveTo>
                    <a:pt x="466038" y="0"/>
                  </a:moveTo>
                  <a:cubicBezTo>
                    <a:pt x="208653" y="0"/>
                    <a:pt x="0" y="208653"/>
                    <a:pt x="0" y="466038"/>
                  </a:cubicBezTo>
                  <a:cubicBezTo>
                    <a:pt x="0" y="723424"/>
                    <a:pt x="208653" y="932076"/>
                    <a:pt x="466038" y="932076"/>
                  </a:cubicBezTo>
                  <a:cubicBezTo>
                    <a:pt x="723424" y="932076"/>
                    <a:pt x="932076" y="723424"/>
                    <a:pt x="932076" y="466038"/>
                  </a:cubicBezTo>
                  <a:cubicBezTo>
                    <a:pt x="931782" y="208774"/>
                    <a:pt x="723302" y="294"/>
                    <a:pt x="466038" y="0"/>
                  </a:cubicBezTo>
                  <a:close/>
                  <a:moveTo>
                    <a:pt x="858561" y="430189"/>
                  </a:moveTo>
                  <a:lnTo>
                    <a:pt x="732429" y="430189"/>
                  </a:lnTo>
                  <a:cubicBezTo>
                    <a:pt x="727471" y="301720"/>
                    <a:pt x="673970" y="179912"/>
                    <a:pt x="582724" y="89343"/>
                  </a:cubicBezTo>
                  <a:cubicBezTo>
                    <a:pt x="735053" y="136847"/>
                    <a:pt x="843863" y="271302"/>
                    <a:pt x="858561" y="430189"/>
                  </a:cubicBezTo>
                  <a:close/>
                  <a:moveTo>
                    <a:pt x="430189" y="115635"/>
                  </a:moveTo>
                  <a:lnTo>
                    <a:pt x="430189" y="430189"/>
                  </a:lnTo>
                  <a:lnTo>
                    <a:pt x="271528" y="430189"/>
                  </a:lnTo>
                  <a:cubicBezTo>
                    <a:pt x="280630" y="294995"/>
                    <a:pt x="340685" y="177094"/>
                    <a:pt x="430189" y="115635"/>
                  </a:cubicBezTo>
                  <a:close/>
                  <a:moveTo>
                    <a:pt x="430189" y="501887"/>
                  </a:moveTo>
                  <a:lnTo>
                    <a:pt x="430189" y="816477"/>
                  </a:lnTo>
                  <a:cubicBezTo>
                    <a:pt x="340785" y="754921"/>
                    <a:pt x="280698" y="636626"/>
                    <a:pt x="271557" y="501887"/>
                  </a:cubicBezTo>
                  <a:close/>
                  <a:moveTo>
                    <a:pt x="501887" y="816417"/>
                  </a:moveTo>
                  <a:lnTo>
                    <a:pt x="501887" y="501887"/>
                  </a:lnTo>
                  <a:lnTo>
                    <a:pt x="660520" y="501887"/>
                  </a:lnTo>
                  <a:cubicBezTo>
                    <a:pt x="651378" y="636479"/>
                    <a:pt x="591248" y="754828"/>
                    <a:pt x="501887" y="816417"/>
                  </a:cubicBezTo>
                  <a:close/>
                  <a:moveTo>
                    <a:pt x="501887" y="430189"/>
                  </a:moveTo>
                  <a:lnTo>
                    <a:pt x="501887" y="115689"/>
                  </a:lnTo>
                  <a:cubicBezTo>
                    <a:pt x="591238" y="177277"/>
                    <a:pt x="651378" y="295604"/>
                    <a:pt x="660520" y="430189"/>
                  </a:cubicBezTo>
                  <a:close/>
                  <a:moveTo>
                    <a:pt x="348693" y="89537"/>
                  </a:moveTo>
                  <a:cubicBezTo>
                    <a:pt x="257612" y="180077"/>
                    <a:pt x="204336" y="301846"/>
                    <a:pt x="199654" y="430189"/>
                  </a:cubicBezTo>
                  <a:lnTo>
                    <a:pt x="73516" y="430189"/>
                  </a:lnTo>
                  <a:cubicBezTo>
                    <a:pt x="88189" y="271550"/>
                    <a:pt x="196686" y="137238"/>
                    <a:pt x="348693" y="89537"/>
                  </a:cubicBezTo>
                  <a:close/>
                  <a:moveTo>
                    <a:pt x="73516" y="501887"/>
                  </a:moveTo>
                  <a:lnTo>
                    <a:pt x="199647" y="501887"/>
                  </a:lnTo>
                  <a:cubicBezTo>
                    <a:pt x="204544" y="630335"/>
                    <a:pt x="258002" y="752135"/>
                    <a:pt x="349224" y="842698"/>
                  </a:cubicBezTo>
                  <a:cubicBezTo>
                    <a:pt x="196958" y="795151"/>
                    <a:pt x="88210" y="660724"/>
                    <a:pt x="73516" y="501887"/>
                  </a:cubicBezTo>
                  <a:close/>
                  <a:moveTo>
                    <a:pt x="582759" y="842726"/>
                  </a:moveTo>
                  <a:cubicBezTo>
                    <a:pt x="673988" y="752150"/>
                    <a:pt x="727475" y="630349"/>
                    <a:pt x="732429" y="501887"/>
                  </a:cubicBezTo>
                  <a:lnTo>
                    <a:pt x="858561" y="501887"/>
                  </a:lnTo>
                  <a:cubicBezTo>
                    <a:pt x="843863" y="660760"/>
                    <a:pt x="735071" y="795208"/>
                    <a:pt x="582759" y="842726"/>
                  </a:cubicBezTo>
                  <a:close/>
                </a:path>
              </a:pathLst>
            </a:custGeom>
            <a:grpFill/>
            <a:ln w="35818" cap="flat">
              <a:noFill/>
              <a:prstDash val="solid"/>
              <a:miter/>
            </a:ln>
          </p:spPr>
          <p:txBody>
            <a:bodyPr rtlCol="0" anchor="ctr"/>
            <a:lstStyle/>
            <a:p>
              <a:endParaRPr lang="vi-VN"/>
            </a:p>
          </p:txBody>
        </p:sp>
      </p:grpSp>
      <p:grpSp>
        <p:nvGrpSpPr>
          <p:cNvPr id="32" name="Đồ họa 26" descr="Vlog outline">
            <a:extLst>
              <a:ext uri="{FF2B5EF4-FFF2-40B4-BE49-F238E27FC236}">
                <a16:creationId xmlns:a16="http://schemas.microsoft.com/office/drawing/2014/main" id="{449676EE-D7FD-84FE-966C-07C1C18D4B77}"/>
              </a:ext>
            </a:extLst>
          </p:cNvPr>
          <p:cNvGrpSpPr/>
          <p:nvPr/>
        </p:nvGrpSpPr>
        <p:grpSpPr>
          <a:xfrm>
            <a:off x="4312328" y="10845572"/>
            <a:ext cx="2872444" cy="2223540"/>
            <a:chOff x="4849361" y="4543689"/>
            <a:chExt cx="2872444" cy="2223540"/>
          </a:xfrm>
          <a:gradFill flip="none" rotWithShape="1">
            <a:gsLst>
              <a:gs pos="44000">
                <a:srgbClr val="7030A0"/>
              </a:gs>
              <a:gs pos="0">
                <a:srgbClr val="00B0F0"/>
              </a:gs>
              <a:gs pos="100000">
                <a:srgbClr val="0070C0"/>
              </a:gs>
            </a:gsLst>
            <a:lin ang="2700000" scaled="1"/>
            <a:tileRect/>
          </a:gradFill>
        </p:grpSpPr>
        <p:sp>
          <p:nvSpPr>
            <p:cNvPr id="33" name="Hình tự do: Hình 32">
              <a:extLst>
                <a:ext uri="{FF2B5EF4-FFF2-40B4-BE49-F238E27FC236}">
                  <a16:creationId xmlns:a16="http://schemas.microsoft.com/office/drawing/2014/main" id="{35959C90-FEDC-1ED4-B42D-8AB751F104E4}"/>
                </a:ext>
              </a:extLst>
            </p:cNvPr>
            <p:cNvSpPr/>
            <p:nvPr/>
          </p:nvSpPr>
          <p:spPr>
            <a:xfrm>
              <a:off x="4849361" y="4543689"/>
              <a:ext cx="2872444" cy="2223540"/>
            </a:xfrm>
            <a:custGeom>
              <a:avLst/>
              <a:gdLst>
                <a:gd name="connsiteX0" fmla="*/ 0 w 2872444"/>
                <a:gd name="connsiteY0" fmla="*/ 0 h 2223540"/>
                <a:gd name="connsiteX1" fmla="*/ 0 w 2872444"/>
                <a:gd name="connsiteY1" fmla="*/ 2223540 h 2223540"/>
                <a:gd name="connsiteX2" fmla="*/ 2872445 w 2872444"/>
                <a:gd name="connsiteY2" fmla="*/ 2223540 h 2223540"/>
                <a:gd name="connsiteX3" fmla="*/ 2872445 w 2872444"/>
                <a:gd name="connsiteY3" fmla="*/ 0 h 2223540"/>
                <a:gd name="connsiteX4" fmla="*/ 2800746 w 2872444"/>
                <a:gd name="connsiteY4" fmla="*/ 71698 h 2223540"/>
                <a:gd name="connsiteX5" fmla="*/ 2800746 w 2872444"/>
                <a:gd name="connsiteY5" fmla="*/ 501887 h 2223540"/>
                <a:gd name="connsiteX6" fmla="*/ 71698 w 2872444"/>
                <a:gd name="connsiteY6" fmla="*/ 501887 h 2223540"/>
                <a:gd name="connsiteX7" fmla="*/ 71698 w 2872444"/>
                <a:gd name="connsiteY7" fmla="*/ 71698 h 2223540"/>
                <a:gd name="connsiteX8" fmla="*/ 71698 w 2872444"/>
                <a:gd name="connsiteY8" fmla="*/ 2151842 h 2223540"/>
                <a:gd name="connsiteX9" fmla="*/ 71698 w 2872444"/>
                <a:gd name="connsiteY9" fmla="*/ 573586 h 2223540"/>
                <a:gd name="connsiteX10" fmla="*/ 2800746 w 2872444"/>
                <a:gd name="connsiteY10" fmla="*/ 573586 h 2223540"/>
                <a:gd name="connsiteX11" fmla="*/ 2800746 w 2872444"/>
                <a:gd name="connsiteY11" fmla="*/ 2151842 h 222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2444" h="2223540">
                  <a:moveTo>
                    <a:pt x="0" y="0"/>
                  </a:moveTo>
                  <a:lnTo>
                    <a:pt x="0" y="2223540"/>
                  </a:lnTo>
                  <a:lnTo>
                    <a:pt x="2872445" y="2223540"/>
                  </a:lnTo>
                  <a:lnTo>
                    <a:pt x="2872445" y="0"/>
                  </a:lnTo>
                  <a:close/>
                  <a:moveTo>
                    <a:pt x="2800746" y="71698"/>
                  </a:moveTo>
                  <a:lnTo>
                    <a:pt x="2800746" y="501887"/>
                  </a:lnTo>
                  <a:lnTo>
                    <a:pt x="71698" y="501887"/>
                  </a:lnTo>
                  <a:lnTo>
                    <a:pt x="71698" y="71698"/>
                  </a:lnTo>
                  <a:close/>
                  <a:moveTo>
                    <a:pt x="71698" y="2151842"/>
                  </a:moveTo>
                  <a:lnTo>
                    <a:pt x="71698" y="573586"/>
                  </a:lnTo>
                  <a:lnTo>
                    <a:pt x="2800746" y="573586"/>
                  </a:lnTo>
                  <a:lnTo>
                    <a:pt x="2800746" y="2151842"/>
                  </a:lnTo>
                  <a:close/>
                </a:path>
              </a:pathLst>
            </a:custGeom>
            <a:grpFill/>
            <a:ln w="35818" cap="flat">
              <a:noFill/>
              <a:prstDash val="solid"/>
              <a:miter/>
            </a:ln>
          </p:spPr>
          <p:txBody>
            <a:bodyPr rtlCol="0" anchor="ctr"/>
            <a:lstStyle/>
            <a:p>
              <a:endParaRPr lang="vi-VN"/>
            </a:p>
          </p:txBody>
        </p:sp>
        <p:sp>
          <p:nvSpPr>
            <p:cNvPr id="34" name="Hình tự do: Hình 33">
              <a:extLst>
                <a:ext uri="{FF2B5EF4-FFF2-40B4-BE49-F238E27FC236}">
                  <a16:creationId xmlns:a16="http://schemas.microsoft.com/office/drawing/2014/main" id="{57E82FE2-C3E5-D56C-5E2A-A92124A23590}"/>
                </a:ext>
              </a:extLst>
            </p:cNvPr>
            <p:cNvSpPr/>
            <p:nvPr/>
          </p:nvSpPr>
          <p:spPr>
            <a:xfrm>
              <a:off x="6753270" y="4758784"/>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35" name="Hình tự do: Hình 34">
              <a:extLst>
                <a:ext uri="{FF2B5EF4-FFF2-40B4-BE49-F238E27FC236}">
                  <a16:creationId xmlns:a16="http://schemas.microsoft.com/office/drawing/2014/main" id="{7DF1F117-CD93-EA99-A3D1-0BE20178B058}"/>
                </a:ext>
              </a:extLst>
            </p:cNvPr>
            <p:cNvSpPr/>
            <p:nvPr/>
          </p:nvSpPr>
          <p:spPr>
            <a:xfrm>
              <a:off x="7004214" y="4758784"/>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36" name="Hình tự do: Hình 35">
              <a:extLst>
                <a:ext uri="{FF2B5EF4-FFF2-40B4-BE49-F238E27FC236}">
                  <a16:creationId xmlns:a16="http://schemas.microsoft.com/office/drawing/2014/main" id="{C0260B64-0EAD-409F-A7E9-E656C62D77EE}"/>
                </a:ext>
              </a:extLst>
            </p:cNvPr>
            <p:cNvSpPr/>
            <p:nvPr/>
          </p:nvSpPr>
          <p:spPr>
            <a:xfrm>
              <a:off x="7255158" y="4758784"/>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37" name="Hình tự do: Hình 36">
              <a:extLst>
                <a:ext uri="{FF2B5EF4-FFF2-40B4-BE49-F238E27FC236}">
                  <a16:creationId xmlns:a16="http://schemas.microsoft.com/office/drawing/2014/main" id="{B1AD9D9E-9A65-6A4D-51DF-260FEF9645E5}"/>
                </a:ext>
              </a:extLst>
            </p:cNvPr>
            <p:cNvSpPr/>
            <p:nvPr/>
          </p:nvSpPr>
          <p:spPr>
            <a:xfrm>
              <a:off x="5677797" y="5332369"/>
              <a:ext cx="537736" cy="537736"/>
            </a:xfrm>
            <a:custGeom>
              <a:avLst/>
              <a:gdLst>
                <a:gd name="connsiteX0" fmla="*/ 268868 w 537736"/>
                <a:gd name="connsiteY0" fmla="*/ 537736 h 537736"/>
                <a:gd name="connsiteX1" fmla="*/ 537736 w 537736"/>
                <a:gd name="connsiteY1" fmla="*/ 268868 h 537736"/>
                <a:gd name="connsiteX2" fmla="*/ 268868 w 537736"/>
                <a:gd name="connsiteY2" fmla="*/ 0 h 537736"/>
                <a:gd name="connsiteX3" fmla="*/ 0 w 537736"/>
                <a:gd name="connsiteY3" fmla="*/ 268868 h 537736"/>
                <a:gd name="connsiteX4" fmla="*/ 268868 w 537736"/>
                <a:gd name="connsiteY4" fmla="*/ 537736 h 537736"/>
                <a:gd name="connsiteX5" fmla="*/ 268868 w 537736"/>
                <a:gd name="connsiteY5" fmla="*/ 71698 h 537736"/>
                <a:gd name="connsiteX6" fmla="*/ 466038 w 537736"/>
                <a:gd name="connsiteY6" fmla="*/ 268868 h 537736"/>
                <a:gd name="connsiteX7" fmla="*/ 268868 w 537736"/>
                <a:gd name="connsiteY7" fmla="*/ 466038 h 537736"/>
                <a:gd name="connsiteX8" fmla="*/ 71698 w 537736"/>
                <a:gd name="connsiteY8" fmla="*/ 268868 h 537736"/>
                <a:gd name="connsiteX9" fmla="*/ 268868 w 537736"/>
                <a:gd name="connsiteY9" fmla="*/ 71698 h 53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36" h="537736">
                  <a:moveTo>
                    <a:pt x="268868" y="537736"/>
                  </a:moveTo>
                  <a:cubicBezTo>
                    <a:pt x="417359" y="537736"/>
                    <a:pt x="537736" y="417359"/>
                    <a:pt x="537736" y="268868"/>
                  </a:cubicBezTo>
                  <a:cubicBezTo>
                    <a:pt x="537736" y="120378"/>
                    <a:pt x="417359" y="0"/>
                    <a:pt x="268868" y="0"/>
                  </a:cubicBezTo>
                  <a:cubicBezTo>
                    <a:pt x="120378" y="0"/>
                    <a:pt x="0" y="120378"/>
                    <a:pt x="0" y="268868"/>
                  </a:cubicBezTo>
                  <a:cubicBezTo>
                    <a:pt x="158" y="417294"/>
                    <a:pt x="120442" y="537579"/>
                    <a:pt x="268868" y="537736"/>
                  </a:cubicBezTo>
                  <a:close/>
                  <a:moveTo>
                    <a:pt x="268868" y="71698"/>
                  </a:moveTo>
                  <a:cubicBezTo>
                    <a:pt x="377763" y="71698"/>
                    <a:pt x="466038" y="159973"/>
                    <a:pt x="466038" y="268868"/>
                  </a:cubicBezTo>
                  <a:cubicBezTo>
                    <a:pt x="466038" y="377763"/>
                    <a:pt x="377763" y="466038"/>
                    <a:pt x="268868" y="466038"/>
                  </a:cubicBezTo>
                  <a:cubicBezTo>
                    <a:pt x="159973" y="466038"/>
                    <a:pt x="71698" y="377763"/>
                    <a:pt x="71698" y="268868"/>
                  </a:cubicBezTo>
                  <a:cubicBezTo>
                    <a:pt x="71838" y="160030"/>
                    <a:pt x="160030" y="71838"/>
                    <a:pt x="268868" y="71698"/>
                  </a:cubicBezTo>
                  <a:close/>
                </a:path>
              </a:pathLst>
            </a:custGeom>
            <a:grpFill/>
            <a:ln w="35818" cap="flat">
              <a:noFill/>
              <a:prstDash val="solid"/>
              <a:miter/>
            </a:ln>
          </p:spPr>
          <p:txBody>
            <a:bodyPr rtlCol="0" anchor="ctr"/>
            <a:lstStyle/>
            <a:p>
              <a:endParaRPr lang="vi-VN"/>
            </a:p>
          </p:txBody>
        </p:sp>
        <p:sp>
          <p:nvSpPr>
            <p:cNvPr id="38" name="Hình tự do: Hình 37">
              <a:extLst>
                <a:ext uri="{FF2B5EF4-FFF2-40B4-BE49-F238E27FC236}">
                  <a16:creationId xmlns:a16="http://schemas.microsoft.com/office/drawing/2014/main" id="{5F8F9438-B9D6-DDC5-D26E-1E8BC8313F3B}"/>
                </a:ext>
              </a:extLst>
            </p:cNvPr>
            <p:cNvSpPr/>
            <p:nvPr/>
          </p:nvSpPr>
          <p:spPr>
            <a:xfrm>
              <a:off x="5408929" y="5905955"/>
              <a:ext cx="1075472" cy="609434"/>
            </a:xfrm>
            <a:custGeom>
              <a:avLst/>
              <a:gdLst>
                <a:gd name="connsiteX0" fmla="*/ 1011231 w 1075472"/>
                <a:gd name="connsiteY0" fmla="*/ 157951 h 609434"/>
                <a:gd name="connsiteX1" fmla="*/ 755233 w 1075472"/>
                <a:gd name="connsiteY1" fmla="*/ 32945 h 609434"/>
                <a:gd name="connsiteX2" fmla="*/ 537127 w 1075472"/>
                <a:gd name="connsiteY2" fmla="*/ 0 h 609434"/>
                <a:gd name="connsiteX3" fmla="*/ 320670 w 1075472"/>
                <a:gd name="connsiteY3" fmla="*/ 32802 h 609434"/>
                <a:gd name="connsiteX4" fmla="*/ 63955 w 1075472"/>
                <a:gd name="connsiteY4" fmla="*/ 158274 h 609434"/>
                <a:gd name="connsiteX5" fmla="*/ 0 w 1075472"/>
                <a:gd name="connsiteY5" fmla="*/ 286793 h 609434"/>
                <a:gd name="connsiteX6" fmla="*/ 0 w 1075472"/>
                <a:gd name="connsiteY6" fmla="*/ 609435 h 609434"/>
                <a:gd name="connsiteX7" fmla="*/ 1075473 w 1075472"/>
                <a:gd name="connsiteY7" fmla="*/ 609435 h 609434"/>
                <a:gd name="connsiteX8" fmla="*/ 1075473 w 1075472"/>
                <a:gd name="connsiteY8" fmla="*/ 286040 h 609434"/>
                <a:gd name="connsiteX9" fmla="*/ 1011231 w 1075472"/>
                <a:gd name="connsiteY9" fmla="*/ 157951 h 609434"/>
                <a:gd name="connsiteX10" fmla="*/ 1003775 w 1075472"/>
                <a:gd name="connsiteY10" fmla="*/ 537736 h 609434"/>
                <a:gd name="connsiteX11" fmla="*/ 71698 w 1075472"/>
                <a:gd name="connsiteY11" fmla="*/ 537736 h 609434"/>
                <a:gd name="connsiteX12" fmla="*/ 71698 w 1075472"/>
                <a:gd name="connsiteY12" fmla="*/ 287546 h 609434"/>
                <a:gd name="connsiteX13" fmla="*/ 106938 w 1075472"/>
                <a:gd name="connsiteY13" fmla="*/ 215561 h 609434"/>
                <a:gd name="connsiteX14" fmla="*/ 340746 w 1075472"/>
                <a:gd name="connsiteY14" fmla="*/ 101632 h 609434"/>
                <a:gd name="connsiteX15" fmla="*/ 537736 w 1075472"/>
                <a:gd name="connsiteY15" fmla="*/ 71698 h 609434"/>
                <a:gd name="connsiteX16" fmla="*/ 735910 w 1075472"/>
                <a:gd name="connsiteY16" fmla="*/ 101919 h 609434"/>
                <a:gd name="connsiteX17" fmla="*/ 967460 w 1075472"/>
                <a:gd name="connsiteY17" fmla="*/ 214629 h 609434"/>
                <a:gd name="connsiteX18" fmla="*/ 1003775 w 1075472"/>
                <a:gd name="connsiteY18" fmla="*/ 286793 h 60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5472" h="609434">
                  <a:moveTo>
                    <a:pt x="1011231" y="157951"/>
                  </a:moveTo>
                  <a:cubicBezTo>
                    <a:pt x="935177" y="99485"/>
                    <a:pt x="848107" y="56968"/>
                    <a:pt x="755233" y="32945"/>
                  </a:cubicBezTo>
                  <a:cubicBezTo>
                    <a:pt x="684549" y="11282"/>
                    <a:pt x="611055" y="179"/>
                    <a:pt x="537127" y="0"/>
                  </a:cubicBezTo>
                  <a:cubicBezTo>
                    <a:pt x="463837" y="1273"/>
                    <a:pt x="391046" y="12303"/>
                    <a:pt x="320670" y="32802"/>
                  </a:cubicBezTo>
                  <a:cubicBezTo>
                    <a:pt x="228574" y="59689"/>
                    <a:pt x="141751" y="102127"/>
                    <a:pt x="63955" y="158274"/>
                  </a:cubicBezTo>
                  <a:cubicBezTo>
                    <a:pt x="24302" y="189240"/>
                    <a:pt x="789" y="236486"/>
                    <a:pt x="0" y="286793"/>
                  </a:cubicBezTo>
                  <a:lnTo>
                    <a:pt x="0" y="609435"/>
                  </a:lnTo>
                  <a:lnTo>
                    <a:pt x="1075473" y="609435"/>
                  </a:lnTo>
                  <a:lnTo>
                    <a:pt x="1075473" y="286040"/>
                  </a:lnTo>
                  <a:cubicBezTo>
                    <a:pt x="1074491" y="235837"/>
                    <a:pt x="1050880" y="188763"/>
                    <a:pt x="1011231" y="157951"/>
                  </a:cubicBezTo>
                  <a:close/>
                  <a:moveTo>
                    <a:pt x="1003775" y="537736"/>
                  </a:moveTo>
                  <a:lnTo>
                    <a:pt x="71698" y="537736"/>
                  </a:lnTo>
                  <a:lnTo>
                    <a:pt x="71698" y="287546"/>
                  </a:lnTo>
                  <a:cubicBezTo>
                    <a:pt x="72132" y="259497"/>
                    <a:pt x="85052" y="233109"/>
                    <a:pt x="106938" y="215561"/>
                  </a:cubicBezTo>
                  <a:cubicBezTo>
                    <a:pt x="177840" y="164587"/>
                    <a:pt x="256905" y="126060"/>
                    <a:pt x="340746" y="101632"/>
                  </a:cubicBezTo>
                  <a:cubicBezTo>
                    <a:pt x="404790" y="82955"/>
                    <a:pt x="471036" y="72888"/>
                    <a:pt x="537736" y="71698"/>
                  </a:cubicBezTo>
                  <a:cubicBezTo>
                    <a:pt x="604921" y="71978"/>
                    <a:pt x="671697" y="82163"/>
                    <a:pt x="735910" y="101919"/>
                  </a:cubicBezTo>
                  <a:cubicBezTo>
                    <a:pt x="819890" y="123532"/>
                    <a:pt x="898644" y="161866"/>
                    <a:pt x="967460" y="214629"/>
                  </a:cubicBezTo>
                  <a:cubicBezTo>
                    <a:pt x="989754" y="232037"/>
                    <a:pt x="1003079" y="258515"/>
                    <a:pt x="1003775" y="286793"/>
                  </a:cubicBezTo>
                  <a:close/>
                </a:path>
              </a:pathLst>
            </a:custGeom>
            <a:grpFill/>
            <a:ln w="35818" cap="flat">
              <a:noFill/>
              <a:prstDash val="solid"/>
              <a:miter/>
            </a:ln>
          </p:spPr>
          <p:txBody>
            <a:bodyPr rtlCol="0" anchor="ctr"/>
            <a:lstStyle/>
            <a:p>
              <a:endParaRPr lang="vi-VN"/>
            </a:p>
          </p:txBody>
        </p:sp>
        <p:sp>
          <p:nvSpPr>
            <p:cNvPr id="39" name="Hình tự do: Hình 38">
              <a:extLst>
                <a:ext uri="{FF2B5EF4-FFF2-40B4-BE49-F238E27FC236}">
                  <a16:creationId xmlns:a16="http://schemas.microsoft.com/office/drawing/2014/main" id="{68348BD9-60FC-C619-04E1-2C67082E041E}"/>
                </a:ext>
              </a:extLst>
            </p:cNvPr>
            <p:cNvSpPr/>
            <p:nvPr/>
          </p:nvSpPr>
          <p:spPr>
            <a:xfrm>
              <a:off x="6401016" y="5296520"/>
              <a:ext cx="740356" cy="732647"/>
            </a:xfrm>
            <a:custGeom>
              <a:avLst/>
              <a:gdLst>
                <a:gd name="connsiteX0" fmla="*/ 670988 w 740356"/>
                <a:gd name="connsiteY0" fmla="*/ 0 h 732647"/>
                <a:gd name="connsiteX1" fmla="*/ 69046 w 740356"/>
                <a:gd name="connsiteY1" fmla="*/ 0 h 732647"/>
                <a:gd name="connsiteX2" fmla="*/ 1 w 740356"/>
                <a:gd name="connsiteY2" fmla="*/ 69655 h 732647"/>
                <a:gd name="connsiteX3" fmla="*/ 1 w 740356"/>
                <a:gd name="connsiteY3" fmla="*/ 475789 h 732647"/>
                <a:gd name="connsiteX4" fmla="*/ 69225 w 740356"/>
                <a:gd name="connsiteY4" fmla="*/ 545695 h 732647"/>
                <a:gd name="connsiteX5" fmla="*/ 133754 w 740356"/>
                <a:gd name="connsiteY5" fmla="*/ 545695 h 732647"/>
                <a:gd name="connsiteX6" fmla="*/ 133754 w 740356"/>
                <a:gd name="connsiteY6" fmla="*/ 732648 h 732647"/>
                <a:gd name="connsiteX7" fmla="*/ 318305 w 740356"/>
                <a:gd name="connsiteY7" fmla="*/ 545695 h 732647"/>
                <a:gd name="connsiteX8" fmla="*/ 671311 w 740356"/>
                <a:gd name="connsiteY8" fmla="*/ 545695 h 732647"/>
                <a:gd name="connsiteX9" fmla="*/ 740356 w 740356"/>
                <a:gd name="connsiteY9" fmla="*/ 476004 h 732647"/>
                <a:gd name="connsiteX10" fmla="*/ 740356 w 740356"/>
                <a:gd name="connsiteY10" fmla="*/ 69870 h 732647"/>
                <a:gd name="connsiteX11" fmla="*/ 671060 w 740356"/>
                <a:gd name="connsiteY11" fmla="*/ 0 h 732647"/>
                <a:gd name="connsiteX12" fmla="*/ 670988 w 740356"/>
                <a:gd name="connsiteY12" fmla="*/ 0 h 732647"/>
                <a:gd name="connsiteX13" fmla="*/ 288371 w 740356"/>
                <a:gd name="connsiteY13" fmla="*/ 473997 h 732647"/>
                <a:gd name="connsiteX14" fmla="*/ 205488 w 740356"/>
                <a:gd name="connsiteY14" fmla="*/ 557919 h 732647"/>
                <a:gd name="connsiteX15" fmla="*/ 205488 w 740356"/>
                <a:gd name="connsiteY15" fmla="*/ 473997 h 732647"/>
                <a:gd name="connsiteX16" fmla="*/ 169639 w 740356"/>
                <a:gd name="connsiteY16" fmla="*/ 473997 h 732647"/>
                <a:gd name="connsiteX17" fmla="*/ 71842 w 740356"/>
                <a:gd name="connsiteY17" fmla="*/ 476004 h 732647"/>
                <a:gd name="connsiteX18" fmla="*/ 71842 w 740356"/>
                <a:gd name="connsiteY18" fmla="*/ 71698 h 732647"/>
                <a:gd name="connsiteX19" fmla="*/ 668515 w 740356"/>
                <a:gd name="connsiteY19" fmla="*/ 69655 h 732647"/>
                <a:gd name="connsiteX20" fmla="*/ 670988 w 740356"/>
                <a:gd name="connsiteY20" fmla="*/ 473997 h 73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0356" h="732647">
                  <a:moveTo>
                    <a:pt x="670988" y="0"/>
                  </a:moveTo>
                  <a:lnTo>
                    <a:pt x="69046" y="0"/>
                  </a:lnTo>
                  <a:cubicBezTo>
                    <a:pt x="30781" y="258"/>
                    <a:pt x="-78" y="31389"/>
                    <a:pt x="1" y="69655"/>
                  </a:cubicBezTo>
                  <a:lnTo>
                    <a:pt x="1" y="475789"/>
                  </a:lnTo>
                  <a:cubicBezTo>
                    <a:pt x="-179" y="514205"/>
                    <a:pt x="30810" y="545498"/>
                    <a:pt x="69225" y="545695"/>
                  </a:cubicBezTo>
                  <a:lnTo>
                    <a:pt x="133754" y="545695"/>
                  </a:lnTo>
                  <a:lnTo>
                    <a:pt x="133754" y="732648"/>
                  </a:lnTo>
                  <a:lnTo>
                    <a:pt x="318305" y="545695"/>
                  </a:lnTo>
                  <a:lnTo>
                    <a:pt x="671311" y="545695"/>
                  </a:lnTo>
                  <a:cubicBezTo>
                    <a:pt x="709590" y="545437"/>
                    <a:pt x="740457" y="514284"/>
                    <a:pt x="740356" y="476004"/>
                  </a:cubicBezTo>
                  <a:lnTo>
                    <a:pt x="740356" y="69870"/>
                  </a:lnTo>
                  <a:cubicBezTo>
                    <a:pt x="740514" y="31440"/>
                    <a:pt x="709490" y="158"/>
                    <a:pt x="671060" y="0"/>
                  </a:cubicBezTo>
                  <a:cubicBezTo>
                    <a:pt x="671035" y="0"/>
                    <a:pt x="671013" y="0"/>
                    <a:pt x="670988" y="0"/>
                  </a:cubicBezTo>
                  <a:close/>
                  <a:moveTo>
                    <a:pt x="288371" y="473997"/>
                  </a:moveTo>
                  <a:lnTo>
                    <a:pt x="205488" y="557919"/>
                  </a:lnTo>
                  <a:lnTo>
                    <a:pt x="205488" y="473997"/>
                  </a:lnTo>
                  <a:lnTo>
                    <a:pt x="169639" y="473997"/>
                  </a:lnTo>
                  <a:lnTo>
                    <a:pt x="71842" y="476004"/>
                  </a:lnTo>
                  <a:lnTo>
                    <a:pt x="71842" y="71698"/>
                  </a:lnTo>
                  <a:lnTo>
                    <a:pt x="668515" y="69655"/>
                  </a:lnTo>
                  <a:lnTo>
                    <a:pt x="670988" y="473997"/>
                  </a:lnTo>
                  <a:close/>
                </a:path>
              </a:pathLst>
            </a:custGeom>
            <a:grpFill/>
            <a:ln w="35818" cap="flat">
              <a:noFill/>
              <a:prstDash val="solid"/>
              <a:miter/>
            </a:ln>
          </p:spPr>
          <p:txBody>
            <a:bodyPr rtlCol="0" anchor="ctr"/>
            <a:lstStyle/>
            <a:p>
              <a:endParaRPr lang="vi-VN"/>
            </a:p>
          </p:txBody>
        </p:sp>
      </p:grpSp>
      <p:grpSp>
        <p:nvGrpSpPr>
          <p:cNvPr id="45" name="Đồ họa 29" descr="Vlog outline">
            <a:extLst>
              <a:ext uri="{FF2B5EF4-FFF2-40B4-BE49-F238E27FC236}">
                <a16:creationId xmlns:a16="http://schemas.microsoft.com/office/drawing/2014/main" id="{B745DCBE-B9B2-DA83-A1C4-94EDB89C8EB5}"/>
              </a:ext>
            </a:extLst>
          </p:cNvPr>
          <p:cNvGrpSpPr/>
          <p:nvPr/>
        </p:nvGrpSpPr>
        <p:grpSpPr>
          <a:xfrm>
            <a:off x="8024155" y="7979197"/>
            <a:ext cx="2872444" cy="2223540"/>
            <a:chOff x="8676688" y="4588768"/>
            <a:chExt cx="2872444" cy="2223540"/>
          </a:xfrm>
          <a:gradFill flip="none" rotWithShape="1">
            <a:gsLst>
              <a:gs pos="44000">
                <a:srgbClr val="7030A0"/>
              </a:gs>
              <a:gs pos="0">
                <a:srgbClr val="00B0F0"/>
              </a:gs>
              <a:gs pos="100000">
                <a:srgbClr val="0070C0"/>
              </a:gs>
            </a:gsLst>
            <a:lin ang="2700000" scaled="1"/>
            <a:tileRect/>
          </a:gradFill>
        </p:grpSpPr>
        <p:sp>
          <p:nvSpPr>
            <p:cNvPr id="46" name="Hình tự do: Hình 45">
              <a:extLst>
                <a:ext uri="{FF2B5EF4-FFF2-40B4-BE49-F238E27FC236}">
                  <a16:creationId xmlns:a16="http://schemas.microsoft.com/office/drawing/2014/main" id="{21DB3B72-2350-B6AF-E406-07F51A34851F}"/>
                </a:ext>
              </a:extLst>
            </p:cNvPr>
            <p:cNvSpPr/>
            <p:nvPr/>
          </p:nvSpPr>
          <p:spPr>
            <a:xfrm>
              <a:off x="8676688" y="4588768"/>
              <a:ext cx="2872444" cy="2223540"/>
            </a:xfrm>
            <a:custGeom>
              <a:avLst/>
              <a:gdLst>
                <a:gd name="connsiteX0" fmla="*/ 0 w 2872444"/>
                <a:gd name="connsiteY0" fmla="*/ 0 h 2223540"/>
                <a:gd name="connsiteX1" fmla="*/ 0 w 2872444"/>
                <a:gd name="connsiteY1" fmla="*/ 2223540 h 2223540"/>
                <a:gd name="connsiteX2" fmla="*/ 2872445 w 2872444"/>
                <a:gd name="connsiteY2" fmla="*/ 2223540 h 2223540"/>
                <a:gd name="connsiteX3" fmla="*/ 2872445 w 2872444"/>
                <a:gd name="connsiteY3" fmla="*/ 0 h 2223540"/>
                <a:gd name="connsiteX4" fmla="*/ 2800746 w 2872444"/>
                <a:gd name="connsiteY4" fmla="*/ 71698 h 2223540"/>
                <a:gd name="connsiteX5" fmla="*/ 2800746 w 2872444"/>
                <a:gd name="connsiteY5" fmla="*/ 501887 h 2223540"/>
                <a:gd name="connsiteX6" fmla="*/ 71698 w 2872444"/>
                <a:gd name="connsiteY6" fmla="*/ 501887 h 2223540"/>
                <a:gd name="connsiteX7" fmla="*/ 71698 w 2872444"/>
                <a:gd name="connsiteY7" fmla="*/ 71698 h 2223540"/>
                <a:gd name="connsiteX8" fmla="*/ 71698 w 2872444"/>
                <a:gd name="connsiteY8" fmla="*/ 2151842 h 2223540"/>
                <a:gd name="connsiteX9" fmla="*/ 71698 w 2872444"/>
                <a:gd name="connsiteY9" fmla="*/ 573586 h 2223540"/>
                <a:gd name="connsiteX10" fmla="*/ 2800746 w 2872444"/>
                <a:gd name="connsiteY10" fmla="*/ 573586 h 2223540"/>
                <a:gd name="connsiteX11" fmla="*/ 2800746 w 2872444"/>
                <a:gd name="connsiteY11" fmla="*/ 2151842 h 222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2444" h="2223540">
                  <a:moveTo>
                    <a:pt x="0" y="0"/>
                  </a:moveTo>
                  <a:lnTo>
                    <a:pt x="0" y="2223540"/>
                  </a:lnTo>
                  <a:lnTo>
                    <a:pt x="2872445" y="2223540"/>
                  </a:lnTo>
                  <a:lnTo>
                    <a:pt x="2872445" y="0"/>
                  </a:lnTo>
                  <a:close/>
                  <a:moveTo>
                    <a:pt x="2800746" y="71698"/>
                  </a:moveTo>
                  <a:lnTo>
                    <a:pt x="2800746" y="501887"/>
                  </a:lnTo>
                  <a:lnTo>
                    <a:pt x="71698" y="501887"/>
                  </a:lnTo>
                  <a:lnTo>
                    <a:pt x="71698" y="71698"/>
                  </a:lnTo>
                  <a:close/>
                  <a:moveTo>
                    <a:pt x="71698" y="2151842"/>
                  </a:moveTo>
                  <a:lnTo>
                    <a:pt x="71698" y="573586"/>
                  </a:lnTo>
                  <a:lnTo>
                    <a:pt x="2800746" y="573586"/>
                  </a:lnTo>
                  <a:lnTo>
                    <a:pt x="2800746" y="2151842"/>
                  </a:lnTo>
                  <a:close/>
                </a:path>
              </a:pathLst>
            </a:custGeom>
            <a:grpFill/>
            <a:ln w="35818" cap="flat">
              <a:noFill/>
              <a:prstDash val="solid"/>
              <a:miter/>
            </a:ln>
          </p:spPr>
          <p:txBody>
            <a:bodyPr rtlCol="0" anchor="ctr"/>
            <a:lstStyle/>
            <a:p>
              <a:endParaRPr lang="vi-VN"/>
            </a:p>
          </p:txBody>
        </p:sp>
        <p:sp>
          <p:nvSpPr>
            <p:cNvPr id="47" name="Hình tự do: Hình 46">
              <a:extLst>
                <a:ext uri="{FF2B5EF4-FFF2-40B4-BE49-F238E27FC236}">
                  <a16:creationId xmlns:a16="http://schemas.microsoft.com/office/drawing/2014/main" id="{BB8B10D1-7235-3387-D11C-A7B6054FF440}"/>
                </a:ext>
              </a:extLst>
            </p:cNvPr>
            <p:cNvSpPr/>
            <p:nvPr/>
          </p:nvSpPr>
          <p:spPr>
            <a:xfrm>
              <a:off x="9501790" y="4803863"/>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48" name="Hình tự do: Hình 47">
              <a:extLst>
                <a:ext uri="{FF2B5EF4-FFF2-40B4-BE49-F238E27FC236}">
                  <a16:creationId xmlns:a16="http://schemas.microsoft.com/office/drawing/2014/main" id="{3DA9EEB9-046E-8980-4206-176B74D60AC7}"/>
                </a:ext>
              </a:extLst>
            </p:cNvPr>
            <p:cNvSpPr/>
            <p:nvPr/>
          </p:nvSpPr>
          <p:spPr>
            <a:xfrm>
              <a:off x="9250847" y="4803863"/>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49" name="Hình tự do: Hình 48">
              <a:extLst>
                <a:ext uri="{FF2B5EF4-FFF2-40B4-BE49-F238E27FC236}">
                  <a16:creationId xmlns:a16="http://schemas.microsoft.com/office/drawing/2014/main" id="{2C7B16AC-92B1-E0C7-F52C-2F6C9EE9862F}"/>
                </a:ext>
              </a:extLst>
            </p:cNvPr>
            <p:cNvSpPr/>
            <p:nvPr/>
          </p:nvSpPr>
          <p:spPr>
            <a:xfrm>
              <a:off x="8999903" y="4803863"/>
              <a:ext cx="143396" cy="143396"/>
            </a:xfrm>
            <a:custGeom>
              <a:avLst/>
              <a:gdLst>
                <a:gd name="connsiteX0" fmla="*/ 143396 w 143396"/>
                <a:gd name="connsiteY0" fmla="*/ 71698 h 143396"/>
                <a:gd name="connsiteX1" fmla="*/ 71698 w 143396"/>
                <a:gd name="connsiteY1" fmla="*/ 143396 h 143396"/>
                <a:gd name="connsiteX2" fmla="*/ 0 w 143396"/>
                <a:gd name="connsiteY2" fmla="*/ 71698 h 143396"/>
                <a:gd name="connsiteX3" fmla="*/ 71698 w 143396"/>
                <a:gd name="connsiteY3" fmla="*/ 0 h 143396"/>
                <a:gd name="connsiteX4" fmla="*/ 143396 w 143396"/>
                <a:gd name="connsiteY4" fmla="*/ 71698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96" h="143396">
                  <a:moveTo>
                    <a:pt x="143396" y="71698"/>
                  </a:moveTo>
                  <a:cubicBezTo>
                    <a:pt x="143396" y="111296"/>
                    <a:pt x="111296" y="143396"/>
                    <a:pt x="71698" y="143396"/>
                  </a:cubicBezTo>
                  <a:cubicBezTo>
                    <a:pt x="32100" y="143396"/>
                    <a:pt x="0" y="111296"/>
                    <a:pt x="0" y="71698"/>
                  </a:cubicBezTo>
                  <a:cubicBezTo>
                    <a:pt x="0" y="32100"/>
                    <a:pt x="32100" y="0"/>
                    <a:pt x="71698" y="0"/>
                  </a:cubicBezTo>
                  <a:cubicBezTo>
                    <a:pt x="111296" y="0"/>
                    <a:pt x="143396" y="32100"/>
                    <a:pt x="143396" y="71698"/>
                  </a:cubicBezTo>
                  <a:close/>
                </a:path>
              </a:pathLst>
            </a:custGeom>
            <a:grpFill/>
            <a:ln w="35818" cap="flat">
              <a:noFill/>
              <a:prstDash val="solid"/>
              <a:miter/>
            </a:ln>
          </p:spPr>
          <p:txBody>
            <a:bodyPr rtlCol="0" anchor="ctr"/>
            <a:lstStyle/>
            <a:p>
              <a:endParaRPr lang="vi-VN"/>
            </a:p>
          </p:txBody>
        </p:sp>
        <p:sp>
          <p:nvSpPr>
            <p:cNvPr id="50" name="Hình tự do: Hình 49">
              <a:extLst>
                <a:ext uri="{FF2B5EF4-FFF2-40B4-BE49-F238E27FC236}">
                  <a16:creationId xmlns:a16="http://schemas.microsoft.com/office/drawing/2014/main" id="{7DF03EC8-E618-82D1-2BA4-F75533228CA3}"/>
                </a:ext>
              </a:extLst>
            </p:cNvPr>
            <p:cNvSpPr/>
            <p:nvPr/>
          </p:nvSpPr>
          <p:spPr>
            <a:xfrm>
              <a:off x="10182923" y="5377448"/>
              <a:ext cx="537736" cy="537736"/>
            </a:xfrm>
            <a:custGeom>
              <a:avLst/>
              <a:gdLst>
                <a:gd name="connsiteX0" fmla="*/ 537736 w 537736"/>
                <a:gd name="connsiteY0" fmla="*/ 268868 h 537736"/>
                <a:gd name="connsiteX1" fmla="*/ 268868 w 537736"/>
                <a:gd name="connsiteY1" fmla="*/ 0 h 537736"/>
                <a:gd name="connsiteX2" fmla="*/ 0 w 537736"/>
                <a:gd name="connsiteY2" fmla="*/ 268868 h 537736"/>
                <a:gd name="connsiteX3" fmla="*/ 268868 w 537736"/>
                <a:gd name="connsiteY3" fmla="*/ 537736 h 537736"/>
                <a:gd name="connsiteX4" fmla="*/ 537736 w 537736"/>
                <a:gd name="connsiteY4" fmla="*/ 268868 h 537736"/>
                <a:gd name="connsiteX5" fmla="*/ 466038 w 537736"/>
                <a:gd name="connsiteY5" fmla="*/ 268868 h 537736"/>
                <a:gd name="connsiteX6" fmla="*/ 268868 w 537736"/>
                <a:gd name="connsiteY6" fmla="*/ 466038 h 537736"/>
                <a:gd name="connsiteX7" fmla="*/ 71698 w 537736"/>
                <a:gd name="connsiteY7" fmla="*/ 268868 h 537736"/>
                <a:gd name="connsiteX8" fmla="*/ 268868 w 537736"/>
                <a:gd name="connsiteY8" fmla="*/ 71698 h 537736"/>
                <a:gd name="connsiteX9" fmla="*/ 466038 w 537736"/>
                <a:gd name="connsiteY9" fmla="*/ 268868 h 53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36" h="537736">
                  <a:moveTo>
                    <a:pt x="537736" y="268868"/>
                  </a:moveTo>
                  <a:cubicBezTo>
                    <a:pt x="537736" y="120378"/>
                    <a:pt x="417359" y="0"/>
                    <a:pt x="268868" y="0"/>
                  </a:cubicBezTo>
                  <a:cubicBezTo>
                    <a:pt x="120378" y="0"/>
                    <a:pt x="0" y="120378"/>
                    <a:pt x="0" y="268868"/>
                  </a:cubicBezTo>
                  <a:cubicBezTo>
                    <a:pt x="0" y="417359"/>
                    <a:pt x="120378" y="537736"/>
                    <a:pt x="268868" y="537736"/>
                  </a:cubicBezTo>
                  <a:cubicBezTo>
                    <a:pt x="417294" y="537579"/>
                    <a:pt x="537579" y="417294"/>
                    <a:pt x="537736" y="268868"/>
                  </a:cubicBezTo>
                  <a:close/>
                  <a:moveTo>
                    <a:pt x="466038" y="268868"/>
                  </a:moveTo>
                  <a:cubicBezTo>
                    <a:pt x="466038" y="377763"/>
                    <a:pt x="377763" y="466038"/>
                    <a:pt x="268868" y="466038"/>
                  </a:cubicBezTo>
                  <a:cubicBezTo>
                    <a:pt x="159973" y="466038"/>
                    <a:pt x="71698" y="377763"/>
                    <a:pt x="71698" y="268868"/>
                  </a:cubicBezTo>
                  <a:cubicBezTo>
                    <a:pt x="71698" y="159973"/>
                    <a:pt x="159973" y="71698"/>
                    <a:pt x="268868" y="71698"/>
                  </a:cubicBezTo>
                  <a:cubicBezTo>
                    <a:pt x="377706" y="71838"/>
                    <a:pt x="465898" y="160030"/>
                    <a:pt x="466038" y="268868"/>
                  </a:cubicBezTo>
                  <a:close/>
                </a:path>
              </a:pathLst>
            </a:custGeom>
            <a:grpFill/>
            <a:ln w="35818" cap="flat">
              <a:noFill/>
              <a:prstDash val="solid"/>
              <a:miter/>
            </a:ln>
          </p:spPr>
          <p:txBody>
            <a:bodyPr rtlCol="0" anchor="ctr"/>
            <a:lstStyle/>
            <a:p>
              <a:endParaRPr lang="vi-VN"/>
            </a:p>
          </p:txBody>
        </p:sp>
        <p:sp>
          <p:nvSpPr>
            <p:cNvPr id="51" name="Hình tự do: Hình 50">
              <a:extLst>
                <a:ext uri="{FF2B5EF4-FFF2-40B4-BE49-F238E27FC236}">
                  <a16:creationId xmlns:a16="http://schemas.microsoft.com/office/drawing/2014/main" id="{4EBA2F06-E081-8097-7389-8B13C9259B57}"/>
                </a:ext>
              </a:extLst>
            </p:cNvPr>
            <p:cNvSpPr/>
            <p:nvPr/>
          </p:nvSpPr>
          <p:spPr>
            <a:xfrm>
              <a:off x="9914055" y="5951034"/>
              <a:ext cx="1075472" cy="609434"/>
            </a:xfrm>
            <a:custGeom>
              <a:avLst/>
              <a:gdLst>
                <a:gd name="connsiteX0" fmla="*/ 0 w 1075472"/>
                <a:gd name="connsiteY0" fmla="*/ 286040 h 609434"/>
                <a:gd name="connsiteX1" fmla="*/ 0 w 1075472"/>
                <a:gd name="connsiteY1" fmla="*/ 609435 h 609434"/>
                <a:gd name="connsiteX2" fmla="*/ 1075473 w 1075472"/>
                <a:gd name="connsiteY2" fmla="*/ 609435 h 609434"/>
                <a:gd name="connsiteX3" fmla="*/ 1075473 w 1075472"/>
                <a:gd name="connsiteY3" fmla="*/ 286793 h 609434"/>
                <a:gd name="connsiteX4" fmla="*/ 1011518 w 1075472"/>
                <a:gd name="connsiteY4" fmla="*/ 158202 h 609434"/>
                <a:gd name="connsiteX5" fmla="*/ 754803 w 1075472"/>
                <a:gd name="connsiteY5" fmla="*/ 32730 h 609434"/>
                <a:gd name="connsiteX6" fmla="*/ 538346 w 1075472"/>
                <a:gd name="connsiteY6" fmla="*/ 0 h 609434"/>
                <a:gd name="connsiteX7" fmla="*/ 320240 w 1075472"/>
                <a:gd name="connsiteY7" fmla="*/ 32945 h 609434"/>
                <a:gd name="connsiteX8" fmla="*/ 64277 w 1075472"/>
                <a:gd name="connsiteY8" fmla="*/ 157951 h 609434"/>
                <a:gd name="connsiteX9" fmla="*/ 0 w 1075472"/>
                <a:gd name="connsiteY9" fmla="*/ 286040 h 609434"/>
                <a:gd name="connsiteX10" fmla="*/ 71698 w 1075472"/>
                <a:gd name="connsiteY10" fmla="*/ 286793 h 609434"/>
                <a:gd name="connsiteX11" fmla="*/ 108157 w 1075472"/>
                <a:gd name="connsiteY11" fmla="*/ 214629 h 609434"/>
                <a:gd name="connsiteX12" fmla="*/ 339706 w 1075472"/>
                <a:gd name="connsiteY12" fmla="*/ 101919 h 609434"/>
                <a:gd name="connsiteX13" fmla="*/ 537880 w 1075472"/>
                <a:gd name="connsiteY13" fmla="*/ 71698 h 609434"/>
                <a:gd name="connsiteX14" fmla="*/ 734727 w 1075472"/>
                <a:gd name="connsiteY14" fmla="*/ 101632 h 609434"/>
                <a:gd name="connsiteX15" fmla="*/ 968535 w 1075472"/>
                <a:gd name="connsiteY15" fmla="*/ 215561 h 609434"/>
                <a:gd name="connsiteX16" fmla="*/ 1003775 w 1075472"/>
                <a:gd name="connsiteY16" fmla="*/ 287546 h 609434"/>
                <a:gd name="connsiteX17" fmla="*/ 1003775 w 1075472"/>
                <a:gd name="connsiteY17" fmla="*/ 537736 h 609434"/>
                <a:gd name="connsiteX18" fmla="*/ 71698 w 1075472"/>
                <a:gd name="connsiteY18" fmla="*/ 537736 h 60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5472" h="609434">
                  <a:moveTo>
                    <a:pt x="0" y="286040"/>
                  </a:moveTo>
                  <a:lnTo>
                    <a:pt x="0" y="609435"/>
                  </a:lnTo>
                  <a:lnTo>
                    <a:pt x="1075473" y="609435"/>
                  </a:lnTo>
                  <a:lnTo>
                    <a:pt x="1075473" y="286793"/>
                  </a:lnTo>
                  <a:cubicBezTo>
                    <a:pt x="1074720" y="236457"/>
                    <a:pt x="1051203" y="189172"/>
                    <a:pt x="1011518" y="158202"/>
                  </a:cubicBezTo>
                  <a:cubicBezTo>
                    <a:pt x="933722" y="102052"/>
                    <a:pt x="846899" y="59617"/>
                    <a:pt x="754803" y="32730"/>
                  </a:cubicBezTo>
                  <a:cubicBezTo>
                    <a:pt x="684424" y="12257"/>
                    <a:pt x="611632" y="1248"/>
                    <a:pt x="538346" y="0"/>
                  </a:cubicBezTo>
                  <a:cubicBezTo>
                    <a:pt x="464418" y="186"/>
                    <a:pt x="390924" y="11289"/>
                    <a:pt x="320240" y="32945"/>
                  </a:cubicBezTo>
                  <a:cubicBezTo>
                    <a:pt x="227384" y="56982"/>
                    <a:pt x="140328" y="99499"/>
                    <a:pt x="64277" y="157951"/>
                  </a:cubicBezTo>
                  <a:cubicBezTo>
                    <a:pt x="24628" y="188763"/>
                    <a:pt x="1007" y="235833"/>
                    <a:pt x="0" y="286040"/>
                  </a:cubicBezTo>
                  <a:close/>
                  <a:moveTo>
                    <a:pt x="71698" y="286793"/>
                  </a:moveTo>
                  <a:cubicBezTo>
                    <a:pt x="72426" y="258490"/>
                    <a:pt x="85808" y="232008"/>
                    <a:pt x="108157" y="214629"/>
                  </a:cubicBezTo>
                  <a:cubicBezTo>
                    <a:pt x="176976" y="161873"/>
                    <a:pt x="255729" y="123540"/>
                    <a:pt x="339706" y="101919"/>
                  </a:cubicBezTo>
                  <a:cubicBezTo>
                    <a:pt x="403919" y="82163"/>
                    <a:pt x="470695" y="71978"/>
                    <a:pt x="537880" y="71698"/>
                  </a:cubicBezTo>
                  <a:cubicBezTo>
                    <a:pt x="604534" y="72899"/>
                    <a:pt x="670729" y="82966"/>
                    <a:pt x="734727" y="101632"/>
                  </a:cubicBezTo>
                  <a:cubicBezTo>
                    <a:pt x="818567" y="126060"/>
                    <a:pt x="897633" y="164587"/>
                    <a:pt x="968535" y="215561"/>
                  </a:cubicBezTo>
                  <a:cubicBezTo>
                    <a:pt x="990442" y="233087"/>
                    <a:pt x="1003369" y="259490"/>
                    <a:pt x="1003775" y="287546"/>
                  </a:cubicBezTo>
                  <a:lnTo>
                    <a:pt x="1003775" y="537736"/>
                  </a:lnTo>
                  <a:lnTo>
                    <a:pt x="71698" y="537736"/>
                  </a:lnTo>
                  <a:close/>
                </a:path>
              </a:pathLst>
            </a:custGeom>
            <a:grpFill/>
            <a:ln w="35818" cap="flat">
              <a:noFill/>
              <a:prstDash val="solid"/>
              <a:miter/>
            </a:ln>
          </p:spPr>
          <p:txBody>
            <a:bodyPr rtlCol="0" anchor="ctr"/>
            <a:lstStyle/>
            <a:p>
              <a:endParaRPr lang="vi-VN"/>
            </a:p>
          </p:txBody>
        </p:sp>
        <p:sp>
          <p:nvSpPr>
            <p:cNvPr id="52" name="Hình tự do: Hình 51">
              <a:extLst>
                <a:ext uri="{FF2B5EF4-FFF2-40B4-BE49-F238E27FC236}">
                  <a16:creationId xmlns:a16="http://schemas.microsoft.com/office/drawing/2014/main" id="{FE9D935F-70F6-DC19-94A3-8D6FA5FD6806}"/>
                </a:ext>
              </a:extLst>
            </p:cNvPr>
            <p:cNvSpPr/>
            <p:nvPr/>
          </p:nvSpPr>
          <p:spPr>
            <a:xfrm>
              <a:off x="9257227" y="5341599"/>
              <a:ext cx="740141" cy="732647"/>
            </a:xfrm>
            <a:custGeom>
              <a:avLst/>
              <a:gdLst>
                <a:gd name="connsiteX0" fmla="*/ 1 w 740141"/>
                <a:gd name="connsiteY0" fmla="*/ 69870 h 732647"/>
                <a:gd name="connsiteX1" fmla="*/ 1 w 740141"/>
                <a:gd name="connsiteY1" fmla="*/ 476004 h 732647"/>
                <a:gd name="connsiteX2" fmla="*/ 69046 w 740141"/>
                <a:gd name="connsiteY2" fmla="*/ 545695 h 732647"/>
                <a:gd name="connsiteX3" fmla="*/ 421909 w 740141"/>
                <a:gd name="connsiteY3" fmla="*/ 545695 h 732647"/>
                <a:gd name="connsiteX4" fmla="*/ 606388 w 740141"/>
                <a:gd name="connsiteY4" fmla="*/ 732648 h 732647"/>
                <a:gd name="connsiteX5" fmla="*/ 606388 w 740141"/>
                <a:gd name="connsiteY5" fmla="*/ 545695 h 732647"/>
                <a:gd name="connsiteX6" fmla="*/ 670916 w 740141"/>
                <a:gd name="connsiteY6" fmla="*/ 545695 h 732647"/>
                <a:gd name="connsiteX7" fmla="*/ 740141 w 740141"/>
                <a:gd name="connsiteY7" fmla="*/ 475789 h 732647"/>
                <a:gd name="connsiteX8" fmla="*/ 740141 w 740141"/>
                <a:gd name="connsiteY8" fmla="*/ 69655 h 732647"/>
                <a:gd name="connsiteX9" fmla="*/ 670916 w 740141"/>
                <a:gd name="connsiteY9" fmla="*/ 0 h 732647"/>
                <a:gd name="connsiteX10" fmla="*/ 69261 w 740141"/>
                <a:gd name="connsiteY10" fmla="*/ 0 h 732647"/>
                <a:gd name="connsiteX11" fmla="*/ 1 w 740141"/>
                <a:gd name="connsiteY11" fmla="*/ 69870 h 732647"/>
                <a:gd name="connsiteX12" fmla="*/ 69261 w 740141"/>
                <a:gd name="connsiteY12" fmla="*/ 473997 h 732647"/>
                <a:gd name="connsiteX13" fmla="*/ 71699 w 740141"/>
                <a:gd name="connsiteY13" fmla="*/ 69655 h 732647"/>
                <a:gd name="connsiteX14" fmla="*/ 668371 w 740141"/>
                <a:gd name="connsiteY14" fmla="*/ 71698 h 732647"/>
                <a:gd name="connsiteX15" fmla="*/ 668371 w 740141"/>
                <a:gd name="connsiteY15" fmla="*/ 476004 h 732647"/>
                <a:gd name="connsiteX16" fmla="*/ 570539 w 740141"/>
                <a:gd name="connsiteY16" fmla="*/ 473997 h 732647"/>
                <a:gd name="connsiteX17" fmla="*/ 534690 w 740141"/>
                <a:gd name="connsiteY17" fmla="*/ 473997 h 732647"/>
                <a:gd name="connsiteX18" fmla="*/ 534690 w 740141"/>
                <a:gd name="connsiteY18" fmla="*/ 557919 h 732647"/>
                <a:gd name="connsiteX19" fmla="*/ 451807 w 740141"/>
                <a:gd name="connsiteY19" fmla="*/ 473997 h 73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0141" h="732647">
                  <a:moveTo>
                    <a:pt x="1" y="69870"/>
                  </a:moveTo>
                  <a:lnTo>
                    <a:pt x="1" y="476004"/>
                  </a:lnTo>
                  <a:cubicBezTo>
                    <a:pt x="-100" y="514284"/>
                    <a:pt x="30766" y="545437"/>
                    <a:pt x="69046" y="545695"/>
                  </a:cubicBezTo>
                  <a:lnTo>
                    <a:pt x="421909" y="545695"/>
                  </a:lnTo>
                  <a:lnTo>
                    <a:pt x="606388" y="732648"/>
                  </a:lnTo>
                  <a:lnTo>
                    <a:pt x="606388" y="545695"/>
                  </a:lnTo>
                  <a:lnTo>
                    <a:pt x="670916" y="545695"/>
                  </a:lnTo>
                  <a:cubicBezTo>
                    <a:pt x="709332" y="545498"/>
                    <a:pt x="740320" y="514205"/>
                    <a:pt x="740141" y="475789"/>
                  </a:cubicBezTo>
                  <a:lnTo>
                    <a:pt x="740141" y="69655"/>
                  </a:lnTo>
                  <a:cubicBezTo>
                    <a:pt x="740220" y="31321"/>
                    <a:pt x="709250" y="158"/>
                    <a:pt x="670916" y="0"/>
                  </a:cubicBezTo>
                  <a:lnTo>
                    <a:pt x="69261" y="0"/>
                  </a:lnTo>
                  <a:cubicBezTo>
                    <a:pt x="30845" y="179"/>
                    <a:pt x="-157" y="31454"/>
                    <a:pt x="1" y="69870"/>
                  </a:cubicBezTo>
                  <a:close/>
                  <a:moveTo>
                    <a:pt x="69261" y="473997"/>
                  </a:moveTo>
                  <a:lnTo>
                    <a:pt x="71699" y="69655"/>
                  </a:lnTo>
                  <a:lnTo>
                    <a:pt x="668371" y="71698"/>
                  </a:lnTo>
                  <a:lnTo>
                    <a:pt x="668371" y="476004"/>
                  </a:lnTo>
                  <a:lnTo>
                    <a:pt x="570539" y="473997"/>
                  </a:lnTo>
                  <a:lnTo>
                    <a:pt x="534690" y="473997"/>
                  </a:lnTo>
                  <a:lnTo>
                    <a:pt x="534690" y="557919"/>
                  </a:lnTo>
                  <a:lnTo>
                    <a:pt x="451807" y="473997"/>
                  </a:lnTo>
                  <a:close/>
                </a:path>
              </a:pathLst>
            </a:custGeom>
            <a:grpFill/>
            <a:ln w="35818" cap="flat">
              <a:noFill/>
              <a:prstDash val="solid"/>
              <a:miter/>
            </a:ln>
          </p:spPr>
          <p:txBody>
            <a:bodyPr rtlCol="0" anchor="ctr"/>
            <a:lstStyle/>
            <a:p>
              <a:endParaRPr lang="vi-VN"/>
            </a:p>
          </p:txBody>
        </p:sp>
      </p:grpSp>
      <p:pic>
        <p:nvPicPr>
          <p:cNvPr id="4" name="Hình ảnh 3" title="Box Production Line">
            <a:hlinkClick r:id="" action="ppaction://media"/>
            <a:extLst>
              <a:ext uri="{FF2B5EF4-FFF2-40B4-BE49-F238E27FC236}">
                <a16:creationId xmlns:a16="http://schemas.microsoft.com/office/drawing/2014/main" id="{BF823B84-C537-B888-FCFC-A53677ED1B6D}"/>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b="525"/>
          <a:stretch>
            <a:fillRect/>
          </a:stretch>
        </p:blipFill>
        <p:spPr>
          <a:xfrm>
            <a:off x="7766241" y="2582646"/>
            <a:ext cx="4414771" cy="2470274"/>
          </a:xfrm>
          <a:custGeom>
            <a:avLst/>
            <a:gdLst>
              <a:gd name="connsiteX0" fmla="*/ 128103 w 4414771"/>
              <a:gd name="connsiteY0" fmla="*/ 0 h 2470274"/>
              <a:gd name="connsiteX1" fmla="*/ 4414771 w 4414771"/>
              <a:gd name="connsiteY1" fmla="*/ 0 h 2470274"/>
              <a:gd name="connsiteX2" fmla="*/ 4414771 w 4414771"/>
              <a:gd name="connsiteY2" fmla="*/ 2470274 h 2470274"/>
              <a:gd name="connsiteX3" fmla="*/ 196902 w 4414771"/>
              <a:gd name="connsiteY3" fmla="*/ 2470274 h 2470274"/>
              <a:gd name="connsiteX4" fmla="*/ 0 w 4414771"/>
              <a:gd name="connsiteY4" fmla="*/ 2273372 h 2470274"/>
              <a:gd name="connsiteX5" fmla="*/ 0 w 4414771"/>
              <a:gd name="connsiteY5" fmla="*/ 183864 h 2470274"/>
              <a:gd name="connsiteX6" fmla="*/ 120259 w 4414771"/>
              <a:gd name="connsiteY6" fmla="*/ 2435 h 247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4771" h="2470274">
                <a:moveTo>
                  <a:pt x="128103" y="0"/>
                </a:moveTo>
                <a:lnTo>
                  <a:pt x="4414771" y="0"/>
                </a:lnTo>
                <a:lnTo>
                  <a:pt x="4414771" y="2470274"/>
                </a:lnTo>
                <a:lnTo>
                  <a:pt x="196902" y="2470274"/>
                </a:lnTo>
                <a:cubicBezTo>
                  <a:pt x="88156" y="2470274"/>
                  <a:pt x="0" y="2382118"/>
                  <a:pt x="0" y="2273372"/>
                </a:cubicBezTo>
                <a:lnTo>
                  <a:pt x="0" y="183864"/>
                </a:lnTo>
                <a:cubicBezTo>
                  <a:pt x="0" y="102304"/>
                  <a:pt x="49588" y="32326"/>
                  <a:pt x="120259" y="2435"/>
                </a:cubicBezTo>
                <a:close/>
              </a:path>
            </a:pathLst>
          </a:custGeom>
          <a:ln>
            <a:noFill/>
          </a:ln>
        </p:spPr>
      </p:pic>
      <p:grpSp>
        <p:nvGrpSpPr>
          <p:cNvPr id="17" name="Đồ họa 2" descr="Lock outline">
            <a:extLst>
              <a:ext uri="{FF2B5EF4-FFF2-40B4-BE49-F238E27FC236}">
                <a16:creationId xmlns:a16="http://schemas.microsoft.com/office/drawing/2014/main" id="{85D2BC6F-D44B-EF13-026D-54C10F91ACEE}"/>
              </a:ext>
            </a:extLst>
          </p:cNvPr>
          <p:cNvGrpSpPr/>
          <p:nvPr/>
        </p:nvGrpSpPr>
        <p:grpSpPr>
          <a:xfrm>
            <a:off x="13831905" y="3441300"/>
            <a:ext cx="2643328" cy="3533549"/>
            <a:chOff x="9559143" y="2462032"/>
            <a:chExt cx="1421886" cy="1866683"/>
          </a:xfrm>
          <a:gradFill>
            <a:gsLst>
              <a:gs pos="2000">
                <a:srgbClr val="B180BB"/>
              </a:gs>
              <a:gs pos="48000">
                <a:srgbClr val="FFBFB3"/>
              </a:gs>
              <a:gs pos="100000">
                <a:srgbClr val="6A9CFD"/>
              </a:gs>
            </a:gsLst>
            <a:lin ang="16200000" scaled="1"/>
          </a:gradFill>
        </p:grpSpPr>
        <p:sp>
          <p:nvSpPr>
            <p:cNvPr id="23" name="Hình tự do: Hình 22">
              <a:extLst>
                <a:ext uri="{FF2B5EF4-FFF2-40B4-BE49-F238E27FC236}">
                  <a16:creationId xmlns:a16="http://schemas.microsoft.com/office/drawing/2014/main" id="{B0B6C3B3-8F11-6A07-678D-F8DCBCB07ACC}"/>
                </a:ext>
              </a:extLst>
            </p:cNvPr>
            <p:cNvSpPr/>
            <p:nvPr/>
          </p:nvSpPr>
          <p:spPr>
            <a:xfrm>
              <a:off x="9559143" y="2462032"/>
              <a:ext cx="1421886" cy="1866683"/>
            </a:xfrm>
            <a:custGeom>
              <a:avLst/>
              <a:gdLst>
                <a:gd name="connsiteX0" fmla="*/ 1244862 w 1421886"/>
                <a:gd name="connsiteY0" fmla="*/ 838151 h 1866683"/>
                <a:gd name="connsiteX1" fmla="*/ 1244862 w 1421886"/>
                <a:gd name="connsiteY1" fmla="*/ 533868 h 1866683"/>
                <a:gd name="connsiteX2" fmla="*/ 710994 w 1421886"/>
                <a:gd name="connsiteY2" fmla="*/ 0 h 1866683"/>
                <a:gd name="connsiteX3" fmla="*/ 177126 w 1421886"/>
                <a:gd name="connsiteY3" fmla="*/ 533868 h 1866683"/>
                <a:gd name="connsiteX4" fmla="*/ 177126 w 1421886"/>
                <a:gd name="connsiteY4" fmla="*/ 838126 h 1866683"/>
                <a:gd name="connsiteX5" fmla="*/ 0 w 1421886"/>
                <a:gd name="connsiteY5" fmla="*/ 850821 h 1866683"/>
                <a:gd name="connsiteX6" fmla="*/ 0 w 1421886"/>
                <a:gd name="connsiteY6" fmla="*/ 1815902 h 1866683"/>
                <a:gd name="connsiteX7" fmla="*/ 710943 w 1421886"/>
                <a:gd name="connsiteY7" fmla="*/ 1866683 h 1866683"/>
                <a:gd name="connsiteX8" fmla="*/ 1421887 w 1421886"/>
                <a:gd name="connsiteY8" fmla="*/ 1815902 h 1866683"/>
                <a:gd name="connsiteX9" fmla="*/ 1421887 w 1421886"/>
                <a:gd name="connsiteY9" fmla="*/ 850771 h 1866683"/>
                <a:gd name="connsiteX10" fmla="*/ 227908 w 1421886"/>
                <a:gd name="connsiteY10" fmla="*/ 533868 h 1866683"/>
                <a:gd name="connsiteX11" fmla="*/ 710994 w 1421886"/>
                <a:gd name="connsiteY11" fmla="*/ 50782 h 1866683"/>
                <a:gd name="connsiteX12" fmla="*/ 1194080 w 1421886"/>
                <a:gd name="connsiteY12" fmla="*/ 533868 h 1866683"/>
                <a:gd name="connsiteX13" fmla="*/ 1194080 w 1421886"/>
                <a:gd name="connsiteY13" fmla="*/ 834749 h 1866683"/>
                <a:gd name="connsiteX14" fmla="*/ 1117273 w 1421886"/>
                <a:gd name="connsiteY14" fmla="*/ 829620 h 1866683"/>
                <a:gd name="connsiteX15" fmla="*/ 1117273 w 1421886"/>
                <a:gd name="connsiteY15" fmla="*/ 533233 h 1866683"/>
                <a:gd name="connsiteX16" fmla="*/ 711020 w 1421886"/>
                <a:gd name="connsiteY16" fmla="*/ 126980 h 1866683"/>
                <a:gd name="connsiteX17" fmla="*/ 304766 w 1421886"/>
                <a:gd name="connsiteY17" fmla="*/ 533233 h 1866683"/>
                <a:gd name="connsiteX18" fmla="*/ 304766 w 1421886"/>
                <a:gd name="connsiteY18" fmla="*/ 829620 h 1866683"/>
                <a:gd name="connsiteX19" fmla="*/ 227959 w 1421886"/>
                <a:gd name="connsiteY19" fmla="*/ 834698 h 1866683"/>
                <a:gd name="connsiteX20" fmla="*/ 1066491 w 1421886"/>
                <a:gd name="connsiteY20" fmla="*/ 826065 h 1866683"/>
                <a:gd name="connsiteX21" fmla="*/ 711020 w 1421886"/>
                <a:gd name="connsiteY21" fmla="*/ 799989 h 1866683"/>
                <a:gd name="connsiteX22" fmla="*/ 355548 w 1421886"/>
                <a:gd name="connsiteY22" fmla="*/ 826065 h 1866683"/>
                <a:gd name="connsiteX23" fmla="*/ 355548 w 1421886"/>
                <a:gd name="connsiteY23" fmla="*/ 533233 h 1866683"/>
                <a:gd name="connsiteX24" fmla="*/ 711020 w 1421886"/>
                <a:gd name="connsiteY24" fmla="*/ 177761 h 1866683"/>
                <a:gd name="connsiteX25" fmla="*/ 1066491 w 1421886"/>
                <a:gd name="connsiteY25" fmla="*/ 533233 h 1866683"/>
                <a:gd name="connsiteX26" fmla="*/ 1371181 w 1421886"/>
                <a:gd name="connsiteY26" fmla="*/ 1768624 h 1866683"/>
                <a:gd name="connsiteX27" fmla="*/ 711020 w 1421886"/>
                <a:gd name="connsiteY27" fmla="*/ 1815800 h 1866683"/>
                <a:gd name="connsiteX28" fmla="*/ 50858 w 1421886"/>
                <a:gd name="connsiteY28" fmla="*/ 1768624 h 1866683"/>
                <a:gd name="connsiteX29" fmla="*/ 50858 w 1421886"/>
                <a:gd name="connsiteY29" fmla="*/ 898074 h 1866683"/>
                <a:gd name="connsiteX30" fmla="*/ 181214 w 1421886"/>
                <a:gd name="connsiteY30" fmla="*/ 888755 h 1866683"/>
                <a:gd name="connsiteX31" fmla="*/ 333889 w 1421886"/>
                <a:gd name="connsiteY31" fmla="*/ 878599 h 1866683"/>
                <a:gd name="connsiteX32" fmla="*/ 711020 w 1421886"/>
                <a:gd name="connsiteY32" fmla="*/ 850898 h 1866683"/>
                <a:gd name="connsiteX33" fmla="*/ 1088505 w 1421886"/>
                <a:gd name="connsiteY33" fmla="*/ 878599 h 1866683"/>
                <a:gd name="connsiteX34" fmla="*/ 1240622 w 1421886"/>
                <a:gd name="connsiteY34" fmla="*/ 888755 h 1866683"/>
                <a:gd name="connsiteX35" fmla="*/ 1371181 w 1421886"/>
                <a:gd name="connsiteY35" fmla="*/ 898074 h 186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21886" h="1866683">
                  <a:moveTo>
                    <a:pt x="1244862" y="838151"/>
                  </a:moveTo>
                  <a:lnTo>
                    <a:pt x="1244862" y="533868"/>
                  </a:lnTo>
                  <a:cubicBezTo>
                    <a:pt x="1244862" y="239022"/>
                    <a:pt x="1005840" y="0"/>
                    <a:pt x="710994" y="0"/>
                  </a:cubicBezTo>
                  <a:cubicBezTo>
                    <a:pt x="416148" y="0"/>
                    <a:pt x="177126" y="239022"/>
                    <a:pt x="177126" y="533868"/>
                  </a:cubicBezTo>
                  <a:lnTo>
                    <a:pt x="177126" y="838126"/>
                  </a:lnTo>
                  <a:lnTo>
                    <a:pt x="0" y="850821"/>
                  </a:lnTo>
                  <a:lnTo>
                    <a:pt x="0" y="1815902"/>
                  </a:lnTo>
                  <a:lnTo>
                    <a:pt x="710943" y="1866683"/>
                  </a:lnTo>
                  <a:lnTo>
                    <a:pt x="1421887" y="1815902"/>
                  </a:lnTo>
                  <a:lnTo>
                    <a:pt x="1421887" y="850771"/>
                  </a:lnTo>
                  <a:close/>
                  <a:moveTo>
                    <a:pt x="227908" y="533868"/>
                  </a:moveTo>
                  <a:cubicBezTo>
                    <a:pt x="227908" y="267066"/>
                    <a:pt x="444192" y="50782"/>
                    <a:pt x="710994" y="50782"/>
                  </a:cubicBezTo>
                  <a:cubicBezTo>
                    <a:pt x="977796" y="50782"/>
                    <a:pt x="1194080" y="267066"/>
                    <a:pt x="1194080" y="533868"/>
                  </a:cubicBezTo>
                  <a:lnTo>
                    <a:pt x="1194080" y="834749"/>
                  </a:lnTo>
                  <a:lnTo>
                    <a:pt x="1117273" y="829620"/>
                  </a:lnTo>
                  <a:lnTo>
                    <a:pt x="1117273" y="533233"/>
                  </a:lnTo>
                  <a:cubicBezTo>
                    <a:pt x="1117273" y="308864"/>
                    <a:pt x="935388" y="126980"/>
                    <a:pt x="711020" y="126980"/>
                  </a:cubicBezTo>
                  <a:cubicBezTo>
                    <a:pt x="486651" y="126980"/>
                    <a:pt x="304766" y="308864"/>
                    <a:pt x="304766" y="533233"/>
                  </a:cubicBezTo>
                  <a:lnTo>
                    <a:pt x="304766" y="829620"/>
                  </a:lnTo>
                  <a:lnTo>
                    <a:pt x="227959" y="834698"/>
                  </a:lnTo>
                  <a:close/>
                  <a:moveTo>
                    <a:pt x="1066491" y="826065"/>
                  </a:moveTo>
                  <a:lnTo>
                    <a:pt x="711020" y="799989"/>
                  </a:lnTo>
                  <a:lnTo>
                    <a:pt x="355548" y="826065"/>
                  </a:lnTo>
                  <a:lnTo>
                    <a:pt x="355548" y="533233"/>
                  </a:lnTo>
                  <a:cubicBezTo>
                    <a:pt x="355548" y="336911"/>
                    <a:pt x="514698" y="177761"/>
                    <a:pt x="711020" y="177761"/>
                  </a:cubicBezTo>
                  <a:cubicBezTo>
                    <a:pt x="907341" y="177761"/>
                    <a:pt x="1066491" y="336911"/>
                    <a:pt x="1066491" y="533233"/>
                  </a:cubicBezTo>
                  <a:close/>
                  <a:moveTo>
                    <a:pt x="1371181" y="1768624"/>
                  </a:moveTo>
                  <a:lnTo>
                    <a:pt x="711020" y="1815800"/>
                  </a:lnTo>
                  <a:lnTo>
                    <a:pt x="50858" y="1768624"/>
                  </a:lnTo>
                  <a:lnTo>
                    <a:pt x="50858" y="898074"/>
                  </a:lnTo>
                  <a:lnTo>
                    <a:pt x="181214" y="888755"/>
                  </a:lnTo>
                  <a:lnTo>
                    <a:pt x="333889" y="878599"/>
                  </a:lnTo>
                  <a:lnTo>
                    <a:pt x="711020" y="850898"/>
                  </a:lnTo>
                  <a:lnTo>
                    <a:pt x="1088505" y="878599"/>
                  </a:lnTo>
                  <a:lnTo>
                    <a:pt x="1240622" y="888755"/>
                  </a:lnTo>
                  <a:lnTo>
                    <a:pt x="1371181" y="898074"/>
                  </a:lnTo>
                  <a:close/>
                </a:path>
              </a:pathLst>
            </a:custGeom>
            <a:grpFill/>
            <a:ln w="25301" cap="flat">
              <a:noFill/>
              <a:prstDash val="solid"/>
              <a:miter/>
            </a:ln>
          </p:spPr>
          <p:txBody>
            <a:bodyPr rtlCol="0" anchor="ctr"/>
            <a:lstStyle/>
            <a:p>
              <a:endParaRPr lang="vi-VN"/>
            </a:p>
          </p:txBody>
        </p:sp>
        <p:sp>
          <p:nvSpPr>
            <p:cNvPr id="24" name="Hình tự do: Hình 23">
              <a:extLst>
                <a:ext uri="{FF2B5EF4-FFF2-40B4-BE49-F238E27FC236}">
                  <a16:creationId xmlns:a16="http://schemas.microsoft.com/office/drawing/2014/main" id="{9914D939-E936-FF65-4E6E-4D00357310DB}"/>
                </a:ext>
              </a:extLst>
            </p:cNvPr>
            <p:cNvSpPr/>
            <p:nvPr/>
          </p:nvSpPr>
          <p:spPr>
            <a:xfrm>
              <a:off x="10092397" y="3592203"/>
              <a:ext cx="355501" cy="482552"/>
            </a:xfrm>
            <a:custGeom>
              <a:avLst/>
              <a:gdLst>
                <a:gd name="connsiteX0" fmla="*/ 177765 w 355501"/>
                <a:gd name="connsiteY0" fmla="*/ 0 h 482552"/>
                <a:gd name="connsiteX1" fmla="*/ 2 w 355501"/>
                <a:gd name="connsiteY1" fmla="*/ 179229 h 482552"/>
                <a:gd name="connsiteX2" fmla="*/ 101593 w 355501"/>
                <a:gd name="connsiteY2" fmla="*/ 339577 h 482552"/>
                <a:gd name="connsiteX3" fmla="*/ 101593 w 355501"/>
                <a:gd name="connsiteY3" fmla="*/ 482553 h 482552"/>
                <a:gd name="connsiteX4" fmla="*/ 253938 w 355501"/>
                <a:gd name="connsiteY4" fmla="*/ 482553 h 482552"/>
                <a:gd name="connsiteX5" fmla="*/ 253938 w 355501"/>
                <a:gd name="connsiteY5" fmla="*/ 338968 h 482552"/>
                <a:gd name="connsiteX6" fmla="*/ 355501 w 355501"/>
                <a:gd name="connsiteY6" fmla="*/ 177787 h 482552"/>
                <a:gd name="connsiteX7" fmla="*/ 177765 w 355501"/>
                <a:gd name="connsiteY7" fmla="*/ 0 h 482552"/>
                <a:gd name="connsiteX8" fmla="*/ 219279 w 355501"/>
                <a:gd name="connsiteY8" fmla="*/ 298901 h 482552"/>
                <a:gd name="connsiteX9" fmla="*/ 203156 w 355501"/>
                <a:gd name="connsiteY9" fmla="*/ 305223 h 482552"/>
                <a:gd name="connsiteX10" fmla="*/ 203156 w 355501"/>
                <a:gd name="connsiteY10" fmla="*/ 431771 h 482552"/>
                <a:gd name="connsiteX11" fmla="*/ 152374 w 355501"/>
                <a:gd name="connsiteY11" fmla="*/ 431771 h 482552"/>
                <a:gd name="connsiteX12" fmla="*/ 152374 w 355501"/>
                <a:gd name="connsiteY12" fmla="*/ 304487 h 482552"/>
                <a:gd name="connsiteX13" fmla="*/ 135312 w 355501"/>
                <a:gd name="connsiteY13" fmla="*/ 298571 h 482552"/>
                <a:gd name="connsiteX14" fmla="*/ 56958 w 355501"/>
                <a:gd name="connsiteY14" fmla="*/ 136273 h 482552"/>
                <a:gd name="connsiteX15" fmla="*/ 219256 w 355501"/>
                <a:gd name="connsiteY15" fmla="*/ 57919 h 482552"/>
                <a:gd name="connsiteX16" fmla="*/ 304719 w 355501"/>
                <a:gd name="connsiteY16" fmla="*/ 177787 h 482552"/>
                <a:gd name="connsiteX17" fmla="*/ 219254 w 355501"/>
                <a:gd name="connsiteY17" fmla="*/ 298901 h 48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501" h="482552">
                  <a:moveTo>
                    <a:pt x="177765" y="0"/>
                  </a:moveTo>
                  <a:cubicBezTo>
                    <a:pt x="79185" y="404"/>
                    <a:pt x="-402" y="80646"/>
                    <a:pt x="2" y="179229"/>
                  </a:cubicBezTo>
                  <a:cubicBezTo>
                    <a:pt x="283" y="247746"/>
                    <a:pt x="39758" y="310055"/>
                    <a:pt x="101593" y="339577"/>
                  </a:cubicBezTo>
                  <a:lnTo>
                    <a:pt x="101593" y="482553"/>
                  </a:lnTo>
                  <a:lnTo>
                    <a:pt x="253938" y="482553"/>
                  </a:lnTo>
                  <a:lnTo>
                    <a:pt x="253938" y="338968"/>
                  </a:lnTo>
                  <a:cubicBezTo>
                    <a:pt x="315323" y="308519"/>
                    <a:pt x="354529" y="246301"/>
                    <a:pt x="355501" y="177787"/>
                  </a:cubicBezTo>
                  <a:cubicBezTo>
                    <a:pt x="355402" y="79659"/>
                    <a:pt x="275893" y="127"/>
                    <a:pt x="177765" y="0"/>
                  </a:cubicBezTo>
                  <a:close/>
                  <a:moveTo>
                    <a:pt x="219279" y="298901"/>
                  </a:moveTo>
                  <a:lnTo>
                    <a:pt x="203156" y="305223"/>
                  </a:lnTo>
                  <a:lnTo>
                    <a:pt x="203156" y="431771"/>
                  </a:lnTo>
                  <a:lnTo>
                    <a:pt x="152374" y="431771"/>
                  </a:lnTo>
                  <a:lnTo>
                    <a:pt x="152374" y="304487"/>
                  </a:lnTo>
                  <a:lnTo>
                    <a:pt x="135312" y="298571"/>
                  </a:lnTo>
                  <a:cubicBezTo>
                    <a:pt x="68856" y="275392"/>
                    <a:pt x="33776" y="202728"/>
                    <a:pt x="56958" y="136273"/>
                  </a:cubicBezTo>
                  <a:cubicBezTo>
                    <a:pt x="80137" y="69817"/>
                    <a:pt x="152801" y="34737"/>
                    <a:pt x="219256" y="57919"/>
                  </a:cubicBezTo>
                  <a:cubicBezTo>
                    <a:pt x="270274" y="75716"/>
                    <a:pt x="304526" y="123752"/>
                    <a:pt x="304719" y="177787"/>
                  </a:cubicBezTo>
                  <a:cubicBezTo>
                    <a:pt x="303607" y="231813"/>
                    <a:pt x="269784" y="279746"/>
                    <a:pt x="219254" y="298901"/>
                  </a:cubicBezTo>
                  <a:close/>
                </a:path>
              </a:pathLst>
            </a:custGeom>
            <a:grpFill/>
            <a:ln w="25301" cap="flat">
              <a:noFill/>
              <a:prstDash val="solid"/>
              <a:miter/>
            </a:ln>
          </p:spPr>
          <p:txBody>
            <a:bodyPr rtlCol="0" anchor="ctr"/>
            <a:lstStyle/>
            <a:p>
              <a:endParaRPr lang="vi-VN"/>
            </a:p>
          </p:txBody>
        </p:sp>
      </p:grpSp>
    </p:spTree>
    <p:extLst>
      <p:ext uri="{BB962C8B-B14F-4D97-AF65-F5344CB8AC3E}">
        <p14:creationId xmlns:p14="http://schemas.microsoft.com/office/powerpoint/2010/main" val="172753428"/>
      </p:ext>
    </p:extLst>
  </p:cSld>
  <p:clrMapOvr>
    <a:masterClrMapping/>
  </p:clrMapOvr>
  <mc:AlternateContent xmlns:mc="http://schemas.openxmlformats.org/markup-compatibility/2006" xmlns:p159="http://schemas.microsoft.com/office/powerpoint/2015/09/main">
    <mc:Choice Requires="p159">
      <p:transition spd="slow">
        <p159:morph option="byObject"/>
        <p:sndAc>
          <p:endSnd/>
        </p:sndAc>
      </p:transition>
    </mc:Choice>
    <mc:Fallback xmlns="">
      <p:transition spd="slow">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41000"/>
            <a:lum/>
            <a:extLst>
              <a:ext uri="{BEBA8EAE-BF5A-486C-A8C5-ECC9F3942E4B}">
                <a14:imgProps xmlns:a14="http://schemas.microsoft.com/office/drawing/2010/main">
                  <a14:imgLayer r:embed="rId5">
                    <a14:imgEffect>
                      <a14:artisticLightScreen/>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grpSp>
        <p:nvGrpSpPr>
          <p:cNvPr id="4" name="Đồ họa 2" descr="Lock outline">
            <a:extLst>
              <a:ext uri="{FF2B5EF4-FFF2-40B4-BE49-F238E27FC236}">
                <a16:creationId xmlns:a16="http://schemas.microsoft.com/office/drawing/2014/main" id="{B986529B-9ED8-5696-91AE-131A52D6DA6B}"/>
              </a:ext>
            </a:extLst>
          </p:cNvPr>
          <p:cNvGrpSpPr/>
          <p:nvPr/>
        </p:nvGrpSpPr>
        <p:grpSpPr>
          <a:xfrm>
            <a:off x="8728963" y="1878125"/>
            <a:ext cx="2643328" cy="3533549"/>
            <a:chOff x="9559143" y="2462032"/>
            <a:chExt cx="1421886" cy="1866683"/>
          </a:xfrm>
          <a:gradFill>
            <a:gsLst>
              <a:gs pos="2000">
                <a:srgbClr val="B180BB"/>
              </a:gs>
              <a:gs pos="48000">
                <a:srgbClr val="FFBFB3"/>
              </a:gs>
              <a:gs pos="100000">
                <a:srgbClr val="6A9CFD"/>
              </a:gs>
            </a:gsLst>
            <a:lin ang="16200000" scaled="1"/>
          </a:gradFill>
          <a:effectLst/>
        </p:grpSpPr>
        <p:sp>
          <p:nvSpPr>
            <p:cNvPr id="5" name="Hình tự do: Hình 4">
              <a:extLst>
                <a:ext uri="{FF2B5EF4-FFF2-40B4-BE49-F238E27FC236}">
                  <a16:creationId xmlns:a16="http://schemas.microsoft.com/office/drawing/2014/main" id="{78D4E122-FD24-73CB-2BA3-EEAA95C7517D}"/>
                </a:ext>
              </a:extLst>
            </p:cNvPr>
            <p:cNvSpPr/>
            <p:nvPr/>
          </p:nvSpPr>
          <p:spPr>
            <a:xfrm>
              <a:off x="9559143" y="2462032"/>
              <a:ext cx="1421886" cy="1866683"/>
            </a:xfrm>
            <a:custGeom>
              <a:avLst/>
              <a:gdLst>
                <a:gd name="connsiteX0" fmla="*/ 1244862 w 1421886"/>
                <a:gd name="connsiteY0" fmla="*/ 838151 h 1866683"/>
                <a:gd name="connsiteX1" fmla="*/ 1244862 w 1421886"/>
                <a:gd name="connsiteY1" fmla="*/ 533868 h 1866683"/>
                <a:gd name="connsiteX2" fmla="*/ 710994 w 1421886"/>
                <a:gd name="connsiteY2" fmla="*/ 0 h 1866683"/>
                <a:gd name="connsiteX3" fmla="*/ 177126 w 1421886"/>
                <a:gd name="connsiteY3" fmla="*/ 533868 h 1866683"/>
                <a:gd name="connsiteX4" fmla="*/ 177126 w 1421886"/>
                <a:gd name="connsiteY4" fmla="*/ 838126 h 1866683"/>
                <a:gd name="connsiteX5" fmla="*/ 0 w 1421886"/>
                <a:gd name="connsiteY5" fmla="*/ 850821 h 1866683"/>
                <a:gd name="connsiteX6" fmla="*/ 0 w 1421886"/>
                <a:gd name="connsiteY6" fmla="*/ 1815902 h 1866683"/>
                <a:gd name="connsiteX7" fmla="*/ 710943 w 1421886"/>
                <a:gd name="connsiteY7" fmla="*/ 1866683 h 1866683"/>
                <a:gd name="connsiteX8" fmla="*/ 1421887 w 1421886"/>
                <a:gd name="connsiteY8" fmla="*/ 1815902 h 1866683"/>
                <a:gd name="connsiteX9" fmla="*/ 1421887 w 1421886"/>
                <a:gd name="connsiteY9" fmla="*/ 850771 h 1866683"/>
                <a:gd name="connsiteX10" fmla="*/ 227908 w 1421886"/>
                <a:gd name="connsiteY10" fmla="*/ 533868 h 1866683"/>
                <a:gd name="connsiteX11" fmla="*/ 710994 w 1421886"/>
                <a:gd name="connsiteY11" fmla="*/ 50782 h 1866683"/>
                <a:gd name="connsiteX12" fmla="*/ 1194080 w 1421886"/>
                <a:gd name="connsiteY12" fmla="*/ 533868 h 1866683"/>
                <a:gd name="connsiteX13" fmla="*/ 1194080 w 1421886"/>
                <a:gd name="connsiteY13" fmla="*/ 834749 h 1866683"/>
                <a:gd name="connsiteX14" fmla="*/ 1117273 w 1421886"/>
                <a:gd name="connsiteY14" fmla="*/ 829620 h 1866683"/>
                <a:gd name="connsiteX15" fmla="*/ 1117273 w 1421886"/>
                <a:gd name="connsiteY15" fmla="*/ 533233 h 1866683"/>
                <a:gd name="connsiteX16" fmla="*/ 711020 w 1421886"/>
                <a:gd name="connsiteY16" fmla="*/ 126980 h 1866683"/>
                <a:gd name="connsiteX17" fmla="*/ 304766 w 1421886"/>
                <a:gd name="connsiteY17" fmla="*/ 533233 h 1866683"/>
                <a:gd name="connsiteX18" fmla="*/ 304766 w 1421886"/>
                <a:gd name="connsiteY18" fmla="*/ 829620 h 1866683"/>
                <a:gd name="connsiteX19" fmla="*/ 227959 w 1421886"/>
                <a:gd name="connsiteY19" fmla="*/ 834698 h 1866683"/>
                <a:gd name="connsiteX20" fmla="*/ 1066491 w 1421886"/>
                <a:gd name="connsiteY20" fmla="*/ 826065 h 1866683"/>
                <a:gd name="connsiteX21" fmla="*/ 711020 w 1421886"/>
                <a:gd name="connsiteY21" fmla="*/ 799989 h 1866683"/>
                <a:gd name="connsiteX22" fmla="*/ 355548 w 1421886"/>
                <a:gd name="connsiteY22" fmla="*/ 826065 h 1866683"/>
                <a:gd name="connsiteX23" fmla="*/ 355548 w 1421886"/>
                <a:gd name="connsiteY23" fmla="*/ 533233 h 1866683"/>
                <a:gd name="connsiteX24" fmla="*/ 711020 w 1421886"/>
                <a:gd name="connsiteY24" fmla="*/ 177761 h 1866683"/>
                <a:gd name="connsiteX25" fmla="*/ 1066491 w 1421886"/>
                <a:gd name="connsiteY25" fmla="*/ 533233 h 1866683"/>
                <a:gd name="connsiteX26" fmla="*/ 1371181 w 1421886"/>
                <a:gd name="connsiteY26" fmla="*/ 1768624 h 1866683"/>
                <a:gd name="connsiteX27" fmla="*/ 711020 w 1421886"/>
                <a:gd name="connsiteY27" fmla="*/ 1815800 h 1866683"/>
                <a:gd name="connsiteX28" fmla="*/ 50858 w 1421886"/>
                <a:gd name="connsiteY28" fmla="*/ 1768624 h 1866683"/>
                <a:gd name="connsiteX29" fmla="*/ 50858 w 1421886"/>
                <a:gd name="connsiteY29" fmla="*/ 898074 h 1866683"/>
                <a:gd name="connsiteX30" fmla="*/ 181214 w 1421886"/>
                <a:gd name="connsiteY30" fmla="*/ 888755 h 1866683"/>
                <a:gd name="connsiteX31" fmla="*/ 333889 w 1421886"/>
                <a:gd name="connsiteY31" fmla="*/ 878599 h 1866683"/>
                <a:gd name="connsiteX32" fmla="*/ 711020 w 1421886"/>
                <a:gd name="connsiteY32" fmla="*/ 850898 h 1866683"/>
                <a:gd name="connsiteX33" fmla="*/ 1088505 w 1421886"/>
                <a:gd name="connsiteY33" fmla="*/ 878599 h 1866683"/>
                <a:gd name="connsiteX34" fmla="*/ 1240622 w 1421886"/>
                <a:gd name="connsiteY34" fmla="*/ 888755 h 1866683"/>
                <a:gd name="connsiteX35" fmla="*/ 1371181 w 1421886"/>
                <a:gd name="connsiteY35" fmla="*/ 898074 h 186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21886" h="1866683">
                  <a:moveTo>
                    <a:pt x="1244862" y="838151"/>
                  </a:moveTo>
                  <a:lnTo>
                    <a:pt x="1244862" y="533868"/>
                  </a:lnTo>
                  <a:cubicBezTo>
                    <a:pt x="1244862" y="239022"/>
                    <a:pt x="1005840" y="0"/>
                    <a:pt x="710994" y="0"/>
                  </a:cubicBezTo>
                  <a:cubicBezTo>
                    <a:pt x="416148" y="0"/>
                    <a:pt x="177126" y="239022"/>
                    <a:pt x="177126" y="533868"/>
                  </a:cubicBezTo>
                  <a:lnTo>
                    <a:pt x="177126" y="838126"/>
                  </a:lnTo>
                  <a:lnTo>
                    <a:pt x="0" y="850821"/>
                  </a:lnTo>
                  <a:lnTo>
                    <a:pt x="0" y="1815902"/>
                  </a:lnTo>
                  <a:lnTo>
                    <a:pt x="710943" y="1866683"/>
                  </a:lnTo>
                  <a:lnTo>
                    <a:pt x="1421887" y="1815902"/>
                  </a:lnTo>
                  <a:lnTo>
                    <a:pt x="1421887" y="850771"/>
                  </a:lnTo>
                  <a:close/>
                  <a:moveTo>
                    <a:pt x="227908" y="533868"/>
                  </a:moveTo>
                  <a:cubicBezTo>
                    <a:pt x="227908" y="267066"/>
                    <a:pt x="444192" y="50782"/>
                    <a:pt x="710994" y="50782"/>
                  </a:cubicBezTo>
                  <a:cubicBezTo>
                    <a:pt x="977796" y="50782"/>
                    <a:pt x="1194080" y="267066"/>
                    <a:pt x="1194080" y="533868"/>
                  </a:cubicBezTo>
                  <a:lnTo>
                    <a:pt x="1194080" y="834749"/>
                  </a:lnTo>
                  <a:lnTo>
                    <a:pt x="1117273" y="829620"/>
                  </a:lnTo>
                  <a:lnTo>
                    <a:pt x="1117273" y="533233"/>
                  </a:lnTo>
                  <a:cubicBezTo>
                    <a:pt x="1117273" y="308864"/>
                    <a:pt x="935388" y="126980"/>
                    <a:pt x="711020" y="126980"/>
                  </a:cubicBezTo>
                  <a:cubicBezTo>
                    <a:pt x="486651" y="126980"/>
                    <a:pt x="304766" y="308864"/>
                    <a:pt x="304766" y="533233"/>
                  </a:cubicBezTo>
                  <a:lnTo>
                    <a:pt x="304766" y="829620"/>
                  </a:lnTo>
                  <a:lnTo>
                    <a:pt x="227959" y="834698"/>
                  </a:lnTo>
                  <a:close/>
                  <a:moveTo>
                    <a:pt x="1066491" y="826065"/>
                  </a:moveTo>
                  <a:lnTo>
                    <a:pt x="711020" y="799989"/>
                  </a:lnTo>
                  <a:lnTo>
                    <a:pt x="355548" y="826065"/>
                  </a:lnTo>
                  <a:lnTo>
                    <a:pt x="355548" y="533233"/>
                  </a:lnTo>
                  <a:cubicBezTo>
                    <a:pt x="355548" y="336911"/>
                    <a:pt x="514698" y="177761"/>
                    <a:pt x="711020" y="177761"/>
                  </a:cubicBezTo>
                  <a:cubicBezTo>
                    <a:pt x="907341" y="177761"/>
                    <a:pt x="1066491" y="336911"/>
                    <a:pt x="1066491" y="533233"/>
                  </a:cubicBezTo>
                  <a:close/>
                  <a:moveTo>
                    <a:pt x="1371181" y="1768624"/>
                  </a:moveTo>
                  <a:lnTo>
                    <a:pt x="711020" y="1815800"/>
                  </a:lnTo>
                  <a:lnTo>
                    <a:pt x="50858" y="1768624"/>
                  </a:lnTo>
                  <a:lnTo>
                    <a:pt x="50858" y="898074"/>
                  </a:lnTo>
                  <a:lnTo>
                    <a:pt x="181214" y="888755"/>
                  </a:lnTo>
                  <a:lnTo>
                    <a:pt x="333889" y="878599"/>
                  </a:lnTo>
                  <a:lnTo>
                    <a:pt x="711020" y="850898"/>
                  </a:lnTo>
                  <a:lnTo>
                    <a:pt x="1088505" y="878599"/>
                  </a:lnTo>
                  <a:lnTo>
                    <a:pt x="1240622" y="888755"/>
                  </a:lnTo>
                  <a:lnTo>
                    <a:pt x="1371181" y="898074"/>
                  </a:lnTo>
                  <a:close/>
                </a:path>
              </a:pathLst>
            </a:custGeom>
            <a:grpFill/>
            <a:ln w="25301" cap="flat">
              <a:noFill/>
              <a:prstDash val="solid"/>
              <a:miter/>
            </a:ln>
          </p:spPr>
          <p:txBody>
            <a:bodyPr rtlCol="0" anchor="ctr"/>
            <a:lstStyle/>
            <a:p>
              <a:endParaRPr lang="vi-VN"/>
            </a:p>
          </p:txBody>
        </p:sp>
        <p:sp>
          <p:nvSpPr>
            <p:cNvPr id="6" name="Hình tự do: Hình 5">
              <a:extLst>
                <a:ext uri="{FF2B5EF4-FFF2-40B4-BE49-F238E27FC236}">
                  <a16:creationId xmlns:a16="http://schemas.microsoft.com/office/drawing/2014/main" id="{8A9C5AB9-8680-B9C7-0B22-FF805ED541D6}"/>
                </a:ext>
              </a:extLst>
            </p:cNvPr>
            <p:cNvSpPr/>
            <p:nvPr/>
          </p:nvSpPr>
          <p:spPr>
            <a:xfrm>
              <a:off x="10092397" y="3592203"/>
              <a:ext cx="355501" cy="482552"/>
            </a:xfrm>
            <a:custGeom>
              <a:avLst/>
              <a:gdLst>
                <a:gd name="connsiteX0" fmla="*/ 177765 w 355501"/>
                <a:gd name="connsiteY0" fmla="*/ 0 h 482552"/>
                <a:gd name="connsiteX1" fmla="*/ 2 w 355501"/>
                <a:gd name="connsiteY1" fmla="*/ 179229 h 482552"/>
                <a:gd name="connsiteX2" fmla="*/ 101593 w 355501"/>
                <a:gd name="connsiteY2" fmla="*/ 339577 h 482552"/>
                <a:gd name="connsiteX3" fmla="*/ 101593 w 355501"/>
                <a:gd name="connsiteY3" fmla="*/ 482553 h 482552"/>
                <a:gd name="connsiteX4" fmla="*/ 253938 w 355501"/>
                <a:gd name="connsiteY4" fmla="*/ 482553 h 482552"/>
                <a:gd name="connsiteX5" fmla="*/ 253938 w 355501"/>
                <a:gd name="connsiteY5" fmla="*/ 338968 h 482552"/>
                <a:gd name="connsiteX6" fmla="*/ 355501 w 355501"/>
                <a:gd name="connsiteY6" fmla="*/ 177787 h 482552"/>
                <a:gd name="connsiteX7" fmla="*/ 177765 w 355501"/>
                <a:gd name="connsiteY7" fmla="*/ 0 h 482552"/>
                <a:gd name="connsiteX8" fmla="*/ 219279 w 355501"/>
                <a:gd name="connsiteY8" fmla="*/ 298901 h 482552"/>
                <a:gd name="connsiteX9" fmla="*/ 203156 w 355501"/>
                <a:gd name="connsiteY9" fmla="*/ 305223 h 482552"/>
                <a:gd name="connsiteX10" fmla="*/ 203156 w 355501"/>
                <a:gd name="connsiteY10" fmla="*/ 431771 h 482552"/>
                <a:gd name="connsiteX11" fmla="*/ 152374 w 355501"/>
                <a:gd name="connsiteY11" fmla="*/ 431771 h 482552"/>
                <a:gd name="connsiteX12" fmla="*/ 152374 w 355501"/>
                <a:gd name="connsiteY12" fmla="*/ 304487 h 482552"/>
                <a:gd name="connsiteX13" fmla="*/ 135312 w 355501"/>
                <a:gd name="connsiteY13" fmla="*/ 298571 h 482552"/>
                <a:gd name="connsiteX14" fmla="*/ 56958 w 355501"/>
                <a:gd name="connsiteY14" fmla="*/ 136273 h 482552"/>
                <a:gd name="connsiteX15" fmla="*/ 219256 w 355501"/>
                <a:gd name="connsiteY15" fmla="*/ 57919 h 482552"/>
                <a:gd name="connsiteX16" fmla="*/ 304719 w 355501"/>
                <a:gd name="connsiteY16" fmla="*/ 177787 h 482552"/>
                <a:gd name="connsiteX17" fmla="*/ 219254 w 355501"/>
                <a:gd name="connsiteY17" fmla="*/ 298901 h 48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501" h="482552">
                  <a:moveTo>
                    <a:pt x="177765" y="0"/>
                  </a:moveTo>
                  <a:cubicBezTo>
                    <a:pt x="79185" y="404"/>
                    <a:pt x="-402" y="80646"/>
                    <a:pt x="2" y="179229"/>
                  </a:cubicBezTo>
                  <a:cubicBezTo>
                    <a:pt x="283" y="247746"/>
                    <a:pt x="39758" y="310055"/>
                    <a:pt x="101593" y="339577"/>
                  </a:cubicBezTo>
                  <a:lnTo>
                    <a:pt x="101593" y="482553"/>
                  </a:lnTo>
                  <a:lnTo>
                    <a:pt x="253938" y="482553"/>
                  </a:lnTo>
                  <a:lnTo>
                    <a:pt x="253938" y="338968"/>
                  </a:lnTo>
                  <a:cubicBezTo>
                    <a:pt x="315323" y="308519"/>
                    <a:pt x="354529" y="246301"/>
                    <a:pt x="355501" y="177787"/>
                  </a:cubicBezTo>
                  <a:cubicBezTo>
                    <a:pt x="355402" y="79659"/>
                    <a:pt x="275893" y="127"/>
                    <a:pt x="177765" y="0"/>
                  </a:cubicBezTo>
                  <a:close/>
                  <a:moveTo>
                    <a:pt x="219279" y="298901"/>
                  </a:moveTo>
                  <a:lnTo>
                    <a:pt x="203156" y="305223"/>
                  </a:lnTo>
                  <a:lnTo>
                    <a:pt x="203156" y="431771"/>
                  </a:lnTo>
                  <a:lnTo>
                    <a:pt x="152374" y="431771"/>
                  </a:lnTo>
                  <a:lnTo>
                    <a:pt x="152374" y="304487"/>
                  </a:lnTo>
                  <a:lnTo>
                    <a:pt x="135312" y="298571"/>
                  </a:lnTo>
                  <a:cubicBezTo>
                    <a:pt x="68856" y="275392"/>
                    <a:pt x="33776" y="202728"/>
                    <a:pt x="56958" y="136273"/>
                  </a:cubicBezTo>
                  <a:cubicBezTo>
                    <a:pt x="80137" y="69817"/>
                    <a:pt x="152801" y="34737"/>
                    <a:pt x="219256" y="57919"/>
                  </a:cubicBezTo>
                  <a:cubicBezTo>
                    <a:pt x="270274" y="75716"/>
                    <a:pt x="304526" y="123752"/>
                    <a:pt x="304719" y="177787"/>
                  </a:cubicBezTo>
                  <a:cubicBezTo>
                    <a:pt x="303607" y="231813"/>
                    <a:pt x="269784" y="279746"/>
                    <a:pt x="219254" y="298901"/>
                  </a:cubicBezTo>
                  <a:close/>
                </a:path>
              </a:pathLst>
            </a:custGeom>
            <a:grpFill/>
            <a:ln w="25301" cap="flat">
              <a:noFill/>
              <a:prstDash val="solid"/>
              <a:miter/>
            </a:ln>
          </p:spPr>
          <p:txBody>
            <a:bodyPr rtlCol="0" anchor="ctr"/>
            <a:lstStyle/>
            <a:p>
              <a:endParaRPr lang="vi-VN"/>
            </a:p>
          </p:txBody>
        </p:sp>
      </p:gr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Góc Tròn 17">
            <a:extLst>
              <a:ext uri="{FF2B5EF4-FFF2-40B4-BE49-F238E27FC236}">
                <a16:creationId xmlns:a16="http://schemas.microsoft.com/office/drawing/2014/main" id="{B848C09D-3D99-ECC2-FD56-672898086887}"/>
              </a:ext>
            </a:extLst>
          </p:cNvPr>
          <p:cNvSpPr/>
          <p:nvPr/>
        </p:nvSpPr>
        <p:spPr>
          <a:xfrm rot="5400000">
            <a:off x="1341390" y="-575506"/>
            <a:ext cx="905857" cy="3230615"/>
          </a:xfrm>
          <a:prstGeom prst="roundRect">
            <a:avLst>
              <a:gd name="adj" fmla="val 50000"/>
            </a:avLst>
          </a:prstGeom>
          <a:gradFill>
            <a:gsLst>
              <a:gs pos="59000">
                <a:srgbClr val="FFC0CB"/>
              </a:gs>
              <a:gs pos="29000">
                <a:srgbClr val="FFC0CB"/>
              </a:gs>
              <a:gs pos="0">
                <a:schemeClr val="accent1">
                  <a:lumMod val="45000"/>
                  <a:lumOff val="55000"/>
                </a:schemeClr>
              </a:gs>
              <a:gs pos="87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2" name="Rounded Rectangle 2">
            <a:extLst>
              <a:ext uri="{FF2B5EF4-FFF2-40B4-BE49-F238E27FC236}">
                <a16:creationId xmlns:a16="http://schemas.microsoft.com/office/drawing/2014/main" id="{1F6BFF06-1654-7A21-730C-B30C2F650F18}"/>
              </a:ext>
            </a:extLst>
          </p:cNvPr>
          <p:cNvSpPr/>
          <p:nvPr/>
        </p:nvSpPr>
        <p:spPr>
          <a:xfrm>
            <a:off x="303443" y="96713"/>
            <a:ext cx="2552052" cy="407555"/>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vi-VN" sz="1600" dirty="0">
                <a:latin typeface="Merienda Medium" pitchFamily="2" charset="0"/>
              </a:rPr>
              <a:t>KẾT QUẢ THỰC HIỆN </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5699362" y="3553004"/>
            <a:ext cx="6002805" cy="923330"/>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dirty="0">
                <a:latin typeface="Merienda Medium" pitchFamily="2" charset="0"/>
              </a:rPr>
              <a:t>Kết Luận Kiến Nghị</a:t>
            </a: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Kiểm Thử</a:t>
            </a:r>
          </a:p>
        </p:txBody>
      </p:sp>
      <p:sp>
        <p:nvSpPr>
          <p:cNvPr id="8" name="Rounded Rectangle 8">
            <a:extLst>
              <a:ext uri="{FF2B5EF4-FFF2-40B4-BE49-F238E27FC236}">
                <a16:creationId xmlns:a16="http://schemas.microsoft.com/office/drawing/2014/main" id="{D3BF1893-4F4C-E715-58F3-10AECD93E292}"/>
              </a:ext>
            </a:extLst>
          </p:cNvPr>
          <p:cNvSpPr/>
          <p:nvPr/>
        </p:nvSpPr>
        <p:spPr>
          <a:xfrm rot="10800000">
            <a:off x="538153" y="1753509"/>
            <a:ext cx="7146011" cy="3845412"/>
          </a:xfrm>
          <a:prstGeom prst="roundRect">
            <a:avLst>
              <a:gd name="adj" fmla="val 15113"/>
            </a:avLst>
          </a:prstGeom>
          <a:gradFill flip="none" rotWithShape="1">
            <a:gsLst>
              <a:gs pos="44000">
                <a:srgbClr val="FEE5E1">
                  <a:alpha val="53000"/>
                </a:srgbClr>
              </a:gs>
              <a:gs pos="0">
                <a:srgbClr val="6A9CFD"/>
              </a:gs>
              <a:gs pos="100000">
                <a:srgbClr val="FFB8D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3">
            <a:extLst>
              <a:ext uri="{FF2B5EF4-FFF2-40B4-BE49-F238E27FC236}">
                <a16:creationId xmlns:a16="http://schemas.microsoft.com/office/drawing/2014/main" id="{6A690AC4-5A4F-1374-19FD-0CB636DD93F3}"/>
              </a:ext>
            </a:extLst>
          </p:cNvPr>
          <p:cNvSpPr txBox="1"/>
          <p:nvPr/>
        </p:nvSpPr>
        <p:spPr>
          <a:xfrm>
            <a:off x="759550" y="1940580"/>
            <a:ext cx="6796282" cy="3845412"/>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Thuật toán AES đã được kiểm thử và xác thực bởi NIST (Viện Tiêu chuẩn và Công nghệ Quốc gia Hoa Kỳ) thông qua Chương trình Xác thực Thuật toán Mật mã (CAVP) . CAVP cung cấp các yêu cầu kiểm thử và thủ tục để xác thực các thuật toán mật mã khác nhau, bao gồm cả AES.</a:t>
            </a:r>
          </a:p>
          <a:p>
            <a:pPr marL="285750" indent="-285750">
              <a:lnSpc>
                <a:spcPct val="107000"/>
              </a:lnSpc>
              <a:spcAft>
                <a:spcPts val="800"/>
              </a:spcAft>
              <a:buFont typeface="Arial" panose="020B0604020202020204" pitchFamily="34" charset="0"/>
              <a:buChar char="•"/>
            </a:pPr>
            <a:r>
              <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rPr>
              <a:t>Trong quá trình kiểm thử, các thuật toán được đánh giá dựa trên khả năng chống lại các cuộc tấn công và độ an toàn của chúng. Chỉ những thuật toán đạt được các tiêu chuẩn an toàn được NIST công nhận và khuyến nghị sử dụng.</a:t>
            </a:r>
          </a:p>
          <a:p>
            <a:pPr marL="285750" indent="-285750">
              <a:lnSpc>
                <a:spcPct val="107000"/>
              </a:lnSpc>
              <a:spcAft>
                <a:spcPts val="800"/>
              </a:spcAft>
              <a:buFont typeface="Arial" panose="020B0604020202020204" pitchFamily="34" charset="0"/>
              <a:buChar char="•"/>
            </a:pPr>
            <a:endParaRPr lang="vi-VN" sz="1800" kern="100" dirty="0">
              <a:solidFill>
                <a:srgbClr val="000000"/>
              </a:solidFill>
              <a:effectLst/>
              <a:latin typeface="Merienda Light" pitchFamily="2" charset="0"/>
              <a:ea typeface="Calibri" panose="020F0502020204030204" pitchFamily="34" charset="0"/>
              <a:cs typeface="Times New Roman" panose="02020603050405020304" pitchFamily="18" charset="0"/>
            </a:endParaRPr>
          </a:p>
        </p:txBody>
      </p:sp>
      <p:sp>
        <p:nvSpPr>
          <p:cNvPr id="16" name="Hình chữ nhật: Góc Tròn 15">
            <a:extLst>
              <a:ext uri="{FF2B5EF4-FFF2-40B4-BE49-F238E27FC236}">
                <a16:creationId xmlns:a16="http://schemas.microsoft.com/office/drawing/2014/main" id="{24D61B1D-5AAE-36D8-AC06-9111DA815FAF}"/>
              </a:ext>
            </a:extLst>
          </p:cNvPr>
          <p:cNvSpPr/>
          <p:nvPr/>
        </p:nvSpPr>
        <p:spPr>
          <a:xfrm rot="16200000">
            <a:off x="14718676" y="1018448"/>
            <a:ext cx="2656756" cy="5689675"/>
          </a:xfrm>
          <a:prstGeom prst="roundRect">
            <a:avLst>
              <a:gd name="adj" fmla="val 7929"/>
            </a:avLst>
          </a:prstGeom>
          <a:gradFill>
            <a:gsLst>
              <a:gs pos="46000">
                <a:srgbClr val="B180BB"/>
              </a:gs>
              <a:gs pos="0">
                <a:srgbClr val="FFBFB3"/>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Video 4" title="Box Production Line">
            <a:hlinkClick r:id="" action="ppaction://media"/>
            <a:extLst>
              <a:ext uri="{FF2B5EF4-FFF2-40B4-BE49-F238E27FC236}">
                <a16:creationId xmlns:a16="http://schemas.microsoft.com/office/drawing/2014/main" id="{8DBC5A88-50E6-838E-4C7C-A58E7800060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827309" y="2639806"/>
            <a:ext cx="4129164" cy="2322655"/>
          </a:xfrm>
          <a:prstGeom prst="rect">
            <a:avLst/>
          </a:prstGeom>
          <a:ln>
            <a:noFill/>
          </a:ln>
        </p:spPr>
      </p:pic>
      <p:sp>
        <p:nvSpPr>
          <p:cNvPr id="7" name="Rounded Rectangle 5">
            <a:extLst>
              <a:ext uri="{FF2B5EF4-FFF2-40B4-BE49-F238E27FC236}">
                <a16:creationId xmlns:a16="http://schemas.microsoft.com/office/drawing/2014/main" id="{B72BE38D-011A-38B7-1C73-080B42A45950}"/>
              </a:ext>
            </a:extLst>
          </p:cNvPr>
          <p:cNvSpPr/>
          <p:nvPr/>
        </p:nvSpPr>
        <p:spPr>
          <a:xfrm>
            <a:off x="-12245367" y="-3283001"/>
            <a:ext cx="12189669" cy="6858000"/>
          </a:xfrm>
          <a:prstGeom prst="roundRect">
            <a:avLst>
              <a:gd name="adj" fmla="val 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9600" dirty="0">
                <a:latin typeface="Merienda Medium" pitchFamily="2" charset="0"/>
              </a:rPr>
              <a:t>Kết Luận Kiến Nghị</a:t>
            </a:r>
          </a:p>
        </p:txBody>
      </p:sp>
      <p:sp>
        <p:nvSpPr>
          <p:cNvPr id="9" name="Rounded Rectangle 7">
            <a:extLst>
              <a:ext uri="{FF2B5EF4-FFF2-40B4-BE49-F238E27FC236}">
                <a16:creationId xmlns:a16="http://schemas.microsoft.com/office/drawing/2014/main" id="{70F78101-2C0B-C43E-A26C-0ECACEAE5E5D}"/>
              </a:ext>
            </a:extLst>
          </p:cNvPr>
          <p:cNvSpPr/>
          <p:nvPr/>
        </p:nvSpPr>
        <p:spPr>
          <a:xfrm rot="16200000">
            <a:off x="15449374" y="-2454347"/>
            <a:ext cx="905858" cy="6660214"/>
          </a:xfrm>
          <a:prstGeom prst="roundRect">
            <a:avLst>
              <a:gd name="adj" fmla="val 50000"/>
            </a:avLst>
          </a:prstGeom>
          <a:gradFill flip="none" rotWithShape="1">
            <a:gsLst>
              <a:gs pos="0">
                <a:srgbClr val="FFDCCC"/>
              </a:gs>
              <a:gs pos="65000">
                <a:srgbClr val="C86FA5"/>
              </a:gs>
              <a:gs pos="39000">
                <a:srgbClr val="FB6376"/>
              </a:gs>
              <a:gs pos="100000">
                <a:srgbClr val="947BD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45223173"/>
      </p:ext>
    </p:extLst>
  </p:cSld>
  <p:clrMapOvr>
    <a:masterClrMapping/>
  </p:clrMapOvr>
  <mc:AlternateContent xmlns:mc="http://schemas.openxmlformats.org/markup-compatibility/2006" xmlns:p159="http://schemas.microsoft.com/office/powerpoint/2015/09/main">
    <mc:Choice Requires="p159">
      <p:transition spd="slow">
        <p159:morph option="byObject"/>
        <p:sndAc>
          <p:endSnd/>
        </p:sndAc>
      </p:transition>
    </mc:Choice>
    <mc:Fallback xmlns="">
      <p:transition spd="slow">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42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extLst>
              <a:ext uri="{BEBA8EAE-BF5A-486C-A8C5-ECC9F3942E4B}">
                <a14:imgProps xmlns:a14="http://schemas.microsoft.com/office/drawing/2010/main">
                  <a14:imgLayer r:embed="rId3">
                    <a14:imgEffect>
                      <a14:artisticGlass/>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grpSp>
        <p:nvGrpSpPr>
          <p:cNvPr id="14" name="Đồ họa 2" descr="Lock outline">
            <a:extLst>
              <a:ext uri="{FF2B5EF4-FFF2-40B4-BE49-F238E27FC236}">
                <a16:creationId xmlns:a16="http://schemas.microsoft.com/office/drawing/2014/main" id="{762EA37E-E9A8-B2EB-052C-57EFE7E5EC0F}"/>
              </a:ext>
            </a:extLst>
          </p:cNvPr>
          <p:cNvGrpSpPr/>
          <p:nvPr/>
        </p:nvGrpSpPr>
        <p:grpSpPr>
          <a:xfrm>
            <a:off x="8728963" y="1878125"/>
            <a:ext cx="2643328" cy="3533549"/>
            <a:chOff x="9559143" y="2462032"/>
            <a:chExt cx="1421886" cy="1866683"/>
          </a:xfrm>
          <a:gradFill>
            <a:gsLst>
              <a:gs pos="2000">
                <a:srgbClr val="B180BB"/>
              </a:gs>
              <a:gs pos="48000">
                <a:srgbClr val="FFBFB3"/>
              </a:gs>
              <a:gs pos="100000">
                <a:srgbClr val="6A9CFD"/>
              </a:gs>
            </a:gsLst>
            <a:lin ang="16200000" scaled="1"/>
          </a:gradFill>
          <a:effectLst/>
          <a:scene3d>
            <a:camera prst="perspectiveHeroicExtremeLeftFacing"/>
            <a:lightRig rig="threePt" dir="t"/>
          </a:scene3d>
        </p:grpSpPr>
        <p:sp>
          <p:nvSpPr>
            <p:cNvPr id="17" name="Hình tự do: Hình 16">
              <a:extLst>
                <a:ext uri="{FF2B5EF4-FFF2-40B4-BE49-F238E27FC236}">
                  <a16:creationId xmlns:a16="http://schemas.microsoft.com/office/drawing/2014/main" id="{4177F33E-B295-16E5-1B46-807A7C9383EE}"/>
                </a:ext>
              </a:extLst>
            </p:cNvPr>
            <p:cNvSpPr/>
            <p:nvPr/>
          </p:nvSpPr>
          <p:spPr>
            <a:xfrm>
              <a:off x="9559143" y="2462032"/>
              <a:ext cx="1421886" cy="1866683"/>
            </a:xfrm>
            <a:custGeom>
              <a:avLst/>
              <a:gdLst>
                <a:gd name="connsiteX0" fmla="*/ 1244862 w 1421886"/>
                <a:gd name="connsiteY0" fmla="*/ 838151 h 1866683"/>
                <a:gd name="connsiteX1" fmla="*/ 1244862 w 1421886"/>
                <a:gd name="connsiteY1" fmla="*/ 533868 h 1866683"/>
                <a:gd name="connsiteX2" fmla="*/ 710994 w 1421886"/>
                <a:gd name="connsiteY2" fmla="*/ 0 h 1866683"/>
                <a:gd name="connsiteX3" fmla="*/ 177126 w 1421886"/>
                <a:gd name="connsiteY3" fmla="*/ 533868 h 1866683"/>
                <a:gd name="connsiteX4" fmla="*/ 177126 w 1421886"/>
                <a:gd name="connsiteY4" fmla="*/ 838126 h 1866683"/>
                <a:gd name="connsiteX5" fmla="*/ 0 w 1421886"/>
                <a:gd name="connsiteY5" fmla="*/ 850821 h 1866683"/>
                <a:gd name="connsiteX6" fmla="*/ 0 w 1421886"/>
                <a:gd name="connsiteY6" fmla="*/ 1815902 h 1866683"/>
                <a:gd name="connsiteX7" fmla="*/ 710943 w 1421886"/>
                <a:gd name="connsiteY7" fmla="*/ 1866683 h 1866683"/>
                <a:gd name="connsiteX8" fmla="*/ 1421887 w 1421886"/>
                <a:gd name="connsiteY8" fmla="*/ 1815902 h 1866683"/>
                <a:gd name="connsiteX9" fmla="*/ 1421887 w 1421886"/>
                <a:gd name="connsiteY9" fmla="*/ 850771 h 1866683"/>
                <a:gd name="connsiteX10" fmla="*/ 227908 w 1421886"/>
                <a:gd name="connsiteY10" fmla="*/ 533868 h 1866683"/>
                <a:gd name="connsiteX11" fmla="*/ 710994 w 1421886"/>
                <a:gd name="connsiteY11" fmla="*/ 50782 h 1866683"/>
                <a:gd name="connsiteX12" fmla="*/ 1194080 w 1421886"/>
                <a:gd name="connsiteY12" fmla="*/ 533868 h 1866683"/>
                <a:gd name="connsiteX13" fmla="*/ 1194080 w 1421886"/>
                <a:gd name="connsiteY13" fmla="*/ 834749 h 1866683"/>
                <a:gd name="connsiteX14" fmla="*/ 1117273 w 1421886"/>
                <a:gd name="connsiteY14" fmla="*/ 829620 h 1866683"/>
                <a:gd name="connsiteX15" fmla="*/ 1117273 w 1421886"/>
                <a:gd name="connsiteY15" fmla="*/ 533233 h 1866683"/>
                <a:gd name="connsiteX16" fmla="*/ 711020 w 1421886"/>
                <a:gd name="connsiteY16" fmla="*/ 126980 h 1866683"/>
                <a:gd name="connsiteX17" fmla="*/ 304766 w 1421886"/>
                <a:gd name="connsiteY17" fmla="*/ 533233 h 1866683"/>
                <a:gd name="connsiteX18" fmla="*/ 304766 w 1421886"/>
                <a:gd name="connsiteY18" fmla="*/ 829620 h 1866683"/>
                <a:gd name="connsiteX19" fmla="*/ 227959 w 1421886"/>
                <a:gd name="connsiteY19" fmla="*/ 834698 h 1866683"/>
                <a:gd name="connsiteX20" fmla="*/ 1066491 w 1421886"/>
                <a:gd name="connsiteY20" fmla="*/ 826065 h 1866683"/>
                <a:gd name="connsiteX21" fmla="*/ 711020 w 1421886"/>
                <a:gd name="connsiteY21" fmla="*/ 799989 h 1866683"/>
                <a:gd name="connsiteX22" fmla="*/ 355548 w 1421886"/>
                <a:gd name="connsiteY22" fmla="*/ 826065 h 1866683"/>
                <a:gd name="connsiteX23" fmla="*/ 355548 w 1421886"/>
                <a:gd name="connsiteY23" fmla="*/ 533233 h 1866683"/>
                <a:gd name="connsiteX24" fmla="*/ 711020 w 1421886"/>
                <a:gd name="connsiteY24" fmla="*/ 177761 h 1866683"/>
                <a:gd name="connsiteX25" fmla="*/ 1066491 w 1421886"/>
                <a:gd name="connsiteY25" fmla="*/ 533233 h 1866683"/>
                <a:gd name="connsiteX26" fmla="*/ 1371181 w 1421886"/>
                <a:gd name="connsiteY26" fmla="*/ 1768624 h 1866683"/>
                <a:gd name="connsiteX27" fmla="*/ 711020 w 1421886"/>
                <a:gd name="connsiteY27" fmla="*/ 1815800 h 1866683"/>
                <a:gd name="connsiteX28" fmla="*/ 50858 w 1421886"/>
                <a:gd name="connsiteY28" fmla="*/ 1768624 h 1866683"/>
                <a:gd name="connsiteX29" fmla="*/ 50858 w 1421886"/>
                <a:gd name="connsiteY29" fmla="*/ 898074 h 1866683"/>
                <a:gd name="connsiteX30" fmla="*/ 181214 w 1421886"/>
                <a:gd name="connsiteY30" fmla="*/ 888755 h 1866683"/>
                <a:gd name="connsiteX31" fmla="*/ 333889 w 1421886"/>
                <a:gd name="connsiteY31" fmla="*/ 878599 h 1866683"/>
                <a:gd name="connsiteX32" fmla="*/ 711020 w 1421886"/>
                <a:gd name="connsiteY32" fmla="*/ 850898 h 1866683"/>
                <a:gd name="connsiteX33" fmla="*/ 1088505 w 1421886"/>
                <a:gd name="connsiteY33" fmla="*/ 878599 h 1866683"/>
                <a:gd name="connsiteX34" fmla="*/ 1240622 w 1421886"/>
                <a:gd name="connsiteY34" fmla="*/ 888755 h 1866683"/>
                <a:gd name="connsiteX35" fmla="*/ 1371181 w 1421886"/>
                <a:gd name="connsiteY35" fmla="*/ 898074 h 186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21886" h="1866683">
                  <a:moveTo>
                    <a:pt x="1244862" y="838151"/>
                  </a:moveTo>
                  <a:lnTo>
                    <a:pt x="1244862" y="533868"/>
                  </a:lnTo>
                  <a:cubicBezTo>
                    <a:pt x="1244862" y="239022"/>
                    <a:pt x="1005840" y="0"/>
                    <a:pt x="710994" y="0"/>
                  </a:cubicBezTo>
                  <a:cubicBezTo>
                    <a:pt x="416148" y="0"/>
                    <a:pt x="177126" y="239022"/>
                    <a:pt x="177126" y="533868"/>
                  </a:cubicBezTo>
                  <a:lnTo>
                    <a:pt x="177126" y="838126"/>
                  </a:lnTo>
                  <a:lnTo>
                    <a:pt x="0" y="850821"/>
                  </a:lnTo>
                  <a:lnTo>
                    <a:pt x="0" y="1815902"/>
                  </a:lnTo>
                  <a:lnTo>
                    <a:pt x="710943" y="1866683"/>
                  </a:lnTo>
                  <a:lnTo>
                    <a:pt x="1421887" y="1815902"/>
                  </a:lnTo>
                  <a:lnTo>
                    <a:pt x="1421887" y="850771"/>
                  </a:lnTo>
                  <a:close/>
                  <a:moveTo>
                    <a:pt x="227908" y="533868"/>
                  </a:moveTo>
                  <a:cubicBezTo>
                    <a:pt x="227908" y="267066"/>
                    <a:pt x="444192" y="50782"/>
                    <a:pt x="710994" y="50782"/>
                  </a:cubicBezTo>
                  <a:cubicBezTo>
                    <a:pt x="977796" y="50782"/>
                    <a:pt x="1194080" y="267066"/>
                    <a:pt x="1194080" y="533868"/>
                  </a:cubicBezTo>
                  <a:lnTo>
                    <a:pt x="1194080" y="834749"/>
                  </a:lnTo>
                  <a:lnTo>
                    <a:pt x="1117273" y="829620"/>
                  </a:lnTo>
                  <a:lnTo>
                    <a:pt x="1117273" y="533233"/>
                  </a:lnTo>
                  <a:cubicBezTo>
                    <a:pt x="1117273" y="308864"/>
                    <a:pt x="935388" y="126980"/>
                    <a:pt x="711020" y="126980"/>
                  </a:cubicBezTo>
                  <a:cubicBezTo>
                    <a:pt x="486651" y="126980"/>
                    <a:pt x="304766" y="308864"/>
                    <a:pt x="304766" y="533233"/>
                  </a:cubicBezTo>
                  <a:lnTo>
                    <a:pt x="304766" y="829620"/>
                  </a:lnTo>
                  <a:lnTo>
                    <a:pt x="227959" y="834698"/>
                  </a:lnTo>
                  <a:close/>
                  <a:moveTo>
                    <a:pt x="1066491" y="826065"/>
                  </a:moveTo>
                  <a:lnTo>
                    <a:pt x="711020" y="799989"/>
                  </a:lnTo>
                  <a:lnTo>
                    <a:pt x="355548" y="826065"/>
                  </a:lnTo>
                  <a:lnTo>
                    <a:pt x="355548" y="533233"/>
                  </a:lnTo>
                  <a:cubicBezTo>
                    <a:pt x="355548" y="336911"/>
                    <a:pt x="514698" y="177761"/>
                    <a:pt x="711020" y="177761"/>
                  </a:cubicBezTo>
                  <a:cubicBezTo>
                    <a:pt x="907341" y="177761"/>
                    <a:pt x="1066491" y="336911"/>
                    <a:pt x="1066491" y="533233"/>
                  </a:cubicBezTo>
                  <a:close/>
                  <a:moveTo>
                    <a:pt x="1371181" y="1768624"/>
                  </a:moveTo>
                  <a:lnTo>
                    <a:pt x="711020" y="1815800"/>
                  </a:lnTo>
                  <a:lnTo>
                    <a:pt x="50858" y="1768624"/>
                  </a:lnTo>
                  <a:lnTo>
                    <a:pt x="50858" y="898074"/>
                  </a:lnTo>
                  <a:lnTo>
                    <a:pt x="181214" y="888755"/>
                  </a:lnTo>
                  <a:lnTo>
                    <a:pt x="333889" y="878599"/>
                  </a:lnTo>
                  <a:lnTo>
                    <a:pt x="711020" y="850898"/>
                  </a:lnTo>
                  <a:lnTo>
                    <a:pt x="1088505" y="878599"/>
                  </a:lnTo>
                  <a:lnTo>
                    <a:pt x="1240622" y="888755"/>
                  </a:lnTo>
                  <a:lnTo>
                    <a:pt x="1371181" y="898074"/>
                  </a:lnTo>
                  <a:close/>
                </a:path>
              </a:pathLst>
            </a:custGeom>
            <a:grpFill/>
            <a:ln w="25301" cap="flat">
              <a:noFill/>
              <a:prstDash val="solid"/>
              <a:miter/>
            </a:ln>
          </p:spPr>
          <p:txBody>
            <a:bodyPr rtlCol="0" anchor="ctr"/>
            <a:lstStyle/>
            <a:p>
              <a:endParaRPr lang="vi-VN"/>
            </a:p>
          </p:txBody>
        </p:sp>
        <p:sp>
          <p:nvSpPr>
            <p:cNvPr id="19" name="Hình tự do: Hình 18">
              <a:extLst>
                <a:ext uri="{FF2B5EF4-FFF2-40B4-BE49-F238E27FC236}">
                  <a16:creationId xmlns:a16="http://schemas.microsoft.com/office/drawing/2014/main" id="{37EB47F5-AFC4-C013-A068-FF6D11F7151E}"/>
                </a:ext>
              </a:extLst>
            </p:cNvPr>
            <p:cNvSpPr/>
            <p:nvPr/>
          </p:nvSpPr>
          <p:spPr>
            <a:xfrm>
              <a:off x="10092397" y="3592203"/>
              <a:ext cx="355501" cy="482552"/>
            </a:xfrm>
            <a:custGeom>
              <a:avLst/>
              <a:gdLst>
                <a:gd name="connsiteX0" fmla="*/ 177765 w 355501"/>
                <a:gd name="connsiteY0" fmla="*/ 0 h 482552"/>
                <a:gd name="connsiteX1" fmla="*/ 2 w 355501"/>
                <a:gd name="connsiteY1" fmla="*/ 179229 h 482552"/>
                <a:gd name="connsiteX2" fmla="*/ 101593 w 355501"/>
                <a:gd name="connsiteY2" fmla="*/ 339577 h 482552"/>
                <a:gd name="connsiteX3" fmla="*/ 101593 w 355501"/>
                <a:gd name="connsiteY3" fmla="*/ 482553 h 482552"/>
                <a:gd name="connsiteX4" fmla="*/ 253938 w 355501"/>
                <a:gd name="connsiteY4" fmla="*/ 482553 h 482552"/>
                <a:gd name="connsiteX5" fmla="*/ 253938 w 355501"/>
                <a:gd name="connsiteY5" fmla="*/ 338968 h 482552"/>
                <a:gd name="connsiteX6" fmla="*/ 355501 w 355501"/>
                <a:gd name="connsiteY6" fmla="*/ 177787 h 482552"/>
                <a:gd name="connsiteX7" fmla="*/ 177765 w 355501"/>
                <a:gd name="connsiteY7" fmla="*/ 0 h 482552"/>
                <a:gd name="connsiteX8" fmla="*/ 219279 w 355501"/>
                <a:gd name="connsiteY8" fmla="*/ 298901 h 482552"/>
                <a:gd name="connsiteX9" fmla="*/ 203156 w 355501"/>
                <a:gd name="connsiteY9" fmla="*/ 305223 h 482552"/>
                <a:gd name="connsiteX10" fmla="*/ 203156 w 355501"/>
                <a:gd name="connsiteY10" fmla="*/ 431771 h 482552"/>
                <a:gd name="connsiteX11" fmla="*/ 152374 w 355501"/>
                <a:gd name="connsiteY11" fmla="*/ 431771 h 482552"/>
                <a:gd name="connsiteX12" fmla="*/ 152374 w 355501"/>
                <a:gd name="connsiteY12" fmla="*/ 304487 h 482552"/>
                <a:gd name="connsiteX13" fmla="*/ 135312 w 355501"/>
                <a:gd name="connsiteY13" fmla="*/ 298571 h 482552"/>
                <a:gd name="connsiteX14" fmla="*/ 56958 w 355501"/>
                <a:gd name="connsiteY14" fmla="*/ 136273 h 482552"/>
                <a:gd name="connsiteX15" fmla="*/ 219256 w 355501"/>
                <a:gd name="connsiteY15" fmla="*/ 57919 h 482552"/>
                <a:gd name="connsiteX16" fmla="*/ 304719 w 355501"/>
                <a:gd name="connsiteY16" fmla="*/ 177787 h 482552"/>
                <a:gd name="connsiteX17" fmla="*/ 219254 w 355501"/>
                <a:gd name="connsiteY17" fmla="*/ 298901 h 48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501" h="482552">
                  <a:moveTo>
                    <a:pt x="177765" y="0"/>
                  </a:moveTo>
                  <a:cubicBezTo>
                    <a:pt x="79185" y="404"/>
                    <a:pt x="-402" y="80646"/>
                    <a:pt x="2" y="179229"/>
                  </a:cubicBezTo>
                  <a:cubicBezTo>
                    <a:pt x="283" y="247746"/>
                    <a:pt x="39758" y="310055"/>
                    <a:pt x="101593" y="339577"/>
                  </a:cubicBezTo>
                  <a:lnTo>
                    <a:pt x="101593" y="482553"/>
                  </a:lnTo>
                  <a:lnTo>
                    <a:pt x="253938" y="482553"/>
                  </a:lnTo>
                  <a:lnTo>
                    <a:pt x="253938" y="338968"/>
                  </a:lnTo>
                  <a:cubicBezTo>
                    <a:pt x="315323" y="308519"/>
                    <a:pt x="354529" y="246301"/>
                    <a:pt x="355501" y="177787"/>
                  </a:cubicBezTo>
                  <a:cubicBezTo>
                    <a:pt x="355402" y="79659"/>
                    <a:pt x="275893" y="127"/>
                    <a:pt x="177765" y="0"/>
                  </a:cubicBezTo>
                  <a:close/>
                  <a:moveTo>
                    <a:pt x="219279" y="298901"/>
                  </a:moveTo>
                  <a:lnTo>
                    <a:pt x="203156" y="305223"/>
                  </a:lnTo>
                  <a:lnTo>
                    <a:pt x="203156" y="431771"/>
                  </a:lnTo>
                  <a:lnTo>
                    <a:pt x="152374" y="431771"/>
                  </a:lnTo>
                  <a:lnTo>
                    <a:pt x="152374" y="304487"/>
                  </a:lnTo>
                  <a:lnTo>
                    <a:pt x="135312" y="298571"/>
                  </a:lnTo>
                  <a:cubicBezTo>
                    <a:pt x="68856" y="275392"/>
                    <a:pt x="33776" y="202728"/>
                    <a:pt x="56958" y="136273"/>
                  </a:cubicBezTo>
                  <a:cubicBezTo>
                    <a:pt x="80137" y="69817"/>
                    <a:pt x="152801" y="34737"/>
                    <a:pt x="219256" y="57919"/>
                  </a:cubicBezTo>
                  <a:cubicBezTo>
                    <a:pt x="270274" y="75716"/>
                    <a:pt x="304526" y="123752"/>
                    <a:pt x="304719" y="177787"/>
                  </a:cubicBezTo>
                  <a:cubicBezTo>
                    <a:pt x="303607" y="231813"/>
                    <a:pt x="269784" y="279746"/>
                    <a:pt x="219254" y="298901"/>
                  </a:cubicBezTo>
                  <a:close/>
                </a:path>
              </a:pathLst>
            </a:custGeom>
            <a:grpFill/>
            <a:ln w="25301" cap="flat">
              <a:noFill/>
              <a:prstDash val="solid"/>
              <a:miter/>
            </a:ln>
          </p:spPr>
          <p:txBody>
            <a:bodyPr rtlCol="0" anchor="ctr"/>
            <a:lstStyle/>
            <a:p>
              <a:endParaRPr lang="vi-VN"/>
            </a:p>
          </p:txBody>
        </p:sp>
      </p:grpSp>
      <p:sp>
        <p:nvSpPr>
          <p:cNvPr id="3" name="Rounded Rectangle 5">
            <a:extLst>
              <a:ext uri="{FF2B5EF4-FFF2-40B4-BE49-F238E27FC236}">
                <a16:creationId xmlns:a16="http://schemas.microsoft.com/office/drawing/2014/main" id="{32320BE1-AE8D-1AF6-E5EE-AB49292CEF82}"/>
              </a:ext>
            </a:extLst>
          </p:cNvPr>
          <p:cNvSpPr/>
          <p:nvPr/>
        </p:nvSpPr>
        <p:spPr>
          <a:xfrm>
            <a:off x="642254" y="1626659"/>
            <a:ext cx="7146012" cy="3566605"/>
          </a:xfrm>
          <a:prstGeom prst="roundRect">
            <a:avLst>
              <a:gd name="adj" fmla="val 8267"/>
            </a:avLst>
          </a:prstGeom>
          <a:gradFill flip="none" rotWithShape="1">
            <a:gsLst>
              <a:gs pos="76000">
                <a:srgbClr val="0070C0"/>
              </a:gs>
              <a:gs pos="25000">
                <a:srgbClr val="947BD3"/>
              </a:gs>
              <a:gs pos="0">
                <a:srgbClr val="C7D7FB"/>
              </a:gs>
              <a:gs pos="100000">
                <a:srgbClr val="FCB1A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ounded Rectangle 7">
            <a:extLst>
              <a:ext uri="{FF2B5EF4-FFF2-40B4-BE49-F238E27FC236}">
                <a16:creationId xmlns:a16="http://schemas.microsoft.com/office/drawing/2014/main" id="{BB3FC218-9501-E802-C536-3F745315AD92}"/>
              </a:ext>
            </a:extLst>
          </p:cNvPr>
          <p:cNvSpPr/>
          <p:nvPr/>
        </p:nvSpPr>
        <p:spPr>
          <a:xfrm rot="16200000">
            <a:off x="3156578" y="-2274715"/>
            <a:ext cx="905858" cy="6660214"/>
          </a:xfrm>
          <a:prstGeom prst="roundRect">
            <a:avLst>
              <a:gd name="adj" fmla="val 50000"/>
            </a:avLst>
          </a:prstGeom>
          <a:gradFill flip="none" rotWithShape="1">
            <a:gsLst>
              <a:gs pos="0">
                <a:srgbClr val="FFDCCC"/>
              </a:gs>
              <a:gs pos="65000">
                <a:srgbClr val="C86FA5"/>
              </a:gs>
              <a:gs pos="39000">
                <a:srgbClr val="FB6376"/>
              </a:gs>
              <a:gs pos="100000">
                <a:srgbClr val="947BD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Góc Tròn 17">
            <a:extLst>
              <a:ext uri="{FF2B5EF4-FFF2-40B4-BE49-F238E27FC236}">
                <a16:creationId xmlns:a16="http://schemas.microsoft.com/office/drawing/2014/main" id="{B848C09D-3D99-ECC2-FD56-672898086887}"/>
              </a:ext>
            </a:extLst>
          </p:cNvPr>
          <p:cNvSpPr/>
          <p:nvPr/>
        </p:nvSpPr>
        <p:spPr>
          <a:xfrm rot="5400000">
            <a:off x="-2860356" y="-441577"/>
            <a:ext cx="905857" cy="3230615"/>
          </a:xfrm>
          <a:prstGeom prst="roundRect">
            <a:avLst>
              <a:gd name="adj" fmla="val 50000"/>
            </a:avLst>
          </a:prstGeom>
          <a:gradFill>
            <a:gsLst>
              <a:gs pos="59000">
                <a:srgbClr val="FFC0CB"/>
              </a:gs>
              <a:gs pos="29000">
                <a:srgbClr val="FFC0CB"/>
              </a:gs>
              <a:gs pos="0">
                <a:schemeClr val="accent1">
                  <a:lumMod val="45000"/>
                  <a:lumOff val="55000"/>
                </a:schemeClr>
              </a:gs>
              <a:gs pos="88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380999" y="63396"/>
            <a:ext cx="2358380" cy="338554"/>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Kết Luận Kiến Nghị</a:t>
            </a: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7090329" y="76679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Nhóm Đã Làm Được Gì</a:t>
            </a:r>
          </a:p>
        </p:txBody>
      </p:sp>
      <p:sp>
        <p:nvSpPr>
          <p:cNvPr id="8" name="Rounded Rectangle 8">
            <a:extLst>
              <a:ext uri="{FF2B5EF4-FFF2-40B4-BE49-F238E27FC236}">
                <a16:creationId xmlns:a16="http://schemas.microsoft.com/office/drawing/2014/main" id="{D3BF1893-4F4C-E715-58F3-10AECD93E292}"/>
              </a:ext>
            </a:extLst>
          </p:cNvPr>
          <p:cNvSpPr/>
          <p:nvPr/>
        </p:nvSpPr>
        <p:spPr>
          <a:xfrm rot="10800000">
            <a:off x="179011" y="8042950"/>
            <a:ext cx="7146011" cy="3845412"/>
          </a:xfrm>
          <a:prstGeom prst="roundRect">
            <a:avLst>
              <a:gd name="adj" fmla="val 15113"/>
            </a:avLst>
          </a:prstGeom>
          <a:gradFill flip="none" rotWithShape="1">
            <a:gsLst>
              <a:gs pos="44000">
                <a:srgbClr val="FEE5E1">
                  <a:alpha val="53000"/>
                </a:srgbClr>
              </a:gs>
              <a:gs pos="0">
                <a:srgbClr val="6A9CFD"/>
              </a:gs>
              <a:gs pos="100000">
                <a:srgbClr val="FFB8D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3">
            <a:extLst>
              <a:ext uri="{FF2B5EF4-FFF2-40B4-BE49-F238E27FC236}">
                <a16:creationId xmlns:a16="http://schemas.microsoft.com/office/drawing/2014/main" id="{6A690AC4-5A4F-1374-19FD-0CB636DD93F3}"/>
              </a:ext>
            </a:extLst>
          </p:cNvPr>
          <p:cNvSpPr txBox="1"/>
          <p:nvPr/>
        </p:nvSpPr>
        <p:spPr>
          <a:xfrm>
            <a:off x="759550" y="1940580"/>
            <a:ext cx="6796282" cy="3252685"/>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Thuật toán AES là một thuật toán mã hóa khối đối xứng được sử dụng rộng rãi để bảo mật thông tin. Nó được sử dụng trong nhiều ứng dụng khác nhau, bao gồm cả việc mã hóa dữ liệu trên đĩa và truyền thông an toàn trên mạng.</a:t>
            </a:r>
          </a:p>
          <a:p>
            <a:pPr marL="285750" indent="-285750">
              <a:lnSpc>
                <a:spcPct val="107000"/>
              </a:lnSpc>
              <a:spcAft>
                <a:spcPts val="800"/>
              </a:spcAft>
              <a:buFont typeface="Arial" panose="020B0604020202020204" pitchFamily="34" charset="0"/>
              <a:buChar char="•"/>
            </a:pP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AES đã được chứng minh là an toàn và hiệu quả trong việc bảo vệ thông tin khỏi các cuộc tấn công. Nó cũng có thể được triển khai trên nhiều nền tảng khác nhau và có thể được tối ưu hóa để hoạt động nhanh chóng.</a:t>
            </a:r>
          </a:p>
          <a:p>
            <a:pPr marL="285750" indent="-285750">
              <a:lnSpc>
                <a:spcPct val="107000"/>
              </a:lnSpc>
              <a:spcAft>
                <a:spcPts val="800"/>
              </a:spcAft>
              <a:buFont typeface="Arial" panose="020B0604020202020204" pitchFamily="34" charset="0"/>
              <a:buChar char="•"/>
            </a:pPr>
            <a:endPar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endParaRPr>
          </a:p>
        </p:txBody>
      </p:sp>
      <p:sp>
        <p:nvSpPr>
          <p:cNvPr id="16" name="Hình chữ nhật: Góc Tròn 15">
            <a:extLst>
              <a:ext uri="{FF2B5EF4-FFF2-40B4-BE49-F238E27FC236}">
                <a16:creationId xmlns:a16="http://schemas.microsoft.com/office/drawing/2014/main" id="{24D61B1D-5AAE-36D8-AC06-9111DA815FAF}"/>
              </a:ext>
            </a:extLst>
          </p:cNvPr>
          <p:cNvSpPr/>
          <p:nvPr/>
        </p:nvSpPr>
        <p:spPr>
          <a:xfrm rot="16200000">
            <a:off x="15412538" y="-1784085"/>
            <a:ext cx="2234655" cy="7114880"/>
          </a:xfrm>
          <a:prstGeom prst="roundRect">
            <a:avLst>
              <a:gd name="adj" fmla="val 7929"/>
            </a:avLst>
          </a:prstGeom>
          <a:gradFill>
            <a:gsLst>
              <a:gs pos="34000">
                <a:srgbClr val="B180BB"/>
              </a:gs>
              <a:gs pos="70000">
                <a:srgbClr val="B280BB"/>
              </a:gs>
              <a:gs pos="0">
                <a:srgbClr val="FFBFB3"/>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Rounded Rectangle 5">
            <a:extLst>
              <a:ext uri="{FF2B5EF4-FFF2-40B4-BE49-F238E27FC236}">
                <a16:creationId xmlns:a16="http://schemas.microsoft.com/office/drawing/2014/main" id="{F7D4E0A4-8ACF-C75E-89A4-777BCF269DB2}"/>
              </a:ext>
            </a:extLst>
          </p:cNvPr>
          <p:cNvSpPr/>
          <p:nvPr/>
        </p:nvSpPr>
        <p:spPr>
          <a:xfrm>
            <a:off x="12192000" y="3429000"/>
            <a:ext cx="12189669" cy="6858000"/>
          </a:xfrm>
          <a:prstGeom prst="roundRect">
            <a:avLst>
              <a:gd name="adj" fmla="val 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9600" dirty="0">
                <a:latin typeface="Merienda Medium" pitchFamily="2" charset="0"/>
              </a:rPr>
              <a:t>Kết Luận Kiến Nghị</a:t>
            </a:r>
          </a:p>
        </p:txBody>
      </p:sp>
      <p:sp>
        <p:nvSpPr>
          <p:cNvPr id="9" name="Tiêu đề 1">
            <a:extLst>
              <a:ext uri="{FF2B5EF4-FFF2-40B4-BE49-F238E27FC236}">
                <a16:creationId xmlns:a16="http://schemas.microsoft.com/office/drawing/2014/main" id="{091E938A-9899-AC5D-6A22-BCB91E704ED7}"/>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Nhóm đã làm được gì</a:t>
            </a:r>
          </a:p>
        </p:txBody>
      </p:sp>
    </p:spTree>
    <p:extLst>
      <p:ext uri="{BB962C8B-B14F-4D97-AF65-F5344CB8AC3E}">
        <p14:creationId xmlns:p14="http://schemas.microsoft.com/office/powerpoint/2010/main" val="1168252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endSnd/>
        </p:sndAc>
      </p:transition>
    </mc:Choice>
    <mc:Fallback xmlns="">
      <p:transition spd="slow">
        <p:fade/>
        <p:sndAc>
          <p:end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extLst>
              <a:ext uri="{BEBA8EAE-BF5A-486C-A8C5-ECC9F3942E4B}">
                <a14:imgProps xmlns:a14="http://schemas.microsoft.com/office/drawing/2010/main">
                  <a14:imgLayer r:embed="rId3">
                    <a14:imgEffect>
                      <a14:artisticPaintBrush/>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grpSp>
        <p:nvGrpSpPr>
          <p:cNvPr id="14" name="Đồ họa 2" descr="Lock outline">
            <a:extLst>
              <a:ext uri="{FF2B5EF4-FFF2-40B4-BE49-F238E27FC236}">
                <a16:creationId xmlns:a16="http://schemas.microsoft.com/office/drawing/2014/main" id="{762EA37E-E9A8-B2EB-052C-57EFE7E5EC0F}"/>
              </a:ext>
            </a:extLst>
          </p:cNvPr>
          <p:cNvGrpSpPr/>
          <p:nvPr/>
        </p:nvGrpSpPr>
        <p:grpSpPr>
          <a:xfrm>
            <a:off x="8728963" y="1878125"/>
            <a:ext cx="2643328" cy="3533549"/>
            <a:chOff x="9559143" y="2462032"/>
            <a:chExt cx="1421886" cy="1866683"/>
          </a:xfrm>
          <a:gradFill>
            <a:gsLst>
              <a:gs pos="2000">
                <a:srgbClr val="B180BB"/>
              </a:gs>
              <a:gs pos="48000">
                <a:srgbClr val="FFBFB3"/>
              </a:gs>
              <a:gs pos="100000">
                <a:srgbClr val="6A9CFD"/>
              </a:gs>
            </a:gsLst>
            <a:lin ang="16200000" scaled="1"/>
          </a:gradFill>
          <a:effectLst/>
          <a:scene3d>
            <a:camera prst="perspectiveLeft"/>
            <a:lightRig rig="threePt" dir="t"/>
          </a:scene3d>
        </p:grpSpPr>
        <p:sp>
          <p:nvSpPr>
            <p:cNvPr id="17" name="Hình tự do: Hình 16">
              <a:extLst>
                <a:ext uri="{FF2B5EF4-FFF2-40B4-BE49-F238E27FC236}">
                  <a16:creationId xmlns:a16="http://schemas.microsoft.com/office/drawing/2014/main" id="{4177F33E-B295-16E5-1B46-807A7C9383EE}"/>
                </a:ext>
              </a:extLst>
            </p:cNvPr>
            <p:cNvSpPr/>
            <p:nvPr/>
          </p:nvSpPr>
          <p:spPr>
            <a:xfrm>
              <a:off x="9559143" y="2462032"/>
              <a:ext cx="1421886" cy="1866683"/>
            </a:xfrm>
            <a:custGeom>
              <a:avLst/>
              <a:gdLst>
                <a:gd name="connsiteX0" fmla="*/ 1244862 w 1421886"/>
                <a:gd name="connsiteY0" fmla="*/ 838151 h 1866683"/>
                <a:gd name="connsiteX1" fmla="*/ 1244862 w 1421886"/>
                <a:gd name="connsiteY1" fmla="*/ 533868 h 1866683"/>
                <a:gd name="connsiteX2" fmla="*/ 710994 w 1421886"/>
                <a:gd name="connsiteY2" fmla="*/ 0 h 1866683"/>
                <a:gd name="connsiteX3" fmla="*/ 177126 w 1421886"/>
                <a:gd name="connsiteY3" fmla="*/ 533868 h 1866683"/>
                <a:gd name="connsiteX4" fmla="*/ 177126 w 1421886"/>
                <a:gd name="connsiteY4" fmla="*/ 838126 h 1866683"/>
                <a:gd name="connsiteX5" fmla="*/ 0 w 1421886"/>
                <a:gd name="connsiteY5" fmla="*/ 850821 h 1866683"/>
                <a:gd name="connsiteX6" fmla="*/ 0 w 1421886"/>
                <a:gd name="connsiteY6" fmla="*/ 1815902 h 1866683"/>
                <a:gd name="connsiteX7" fmla="*/ 710943 w 1421886"/>
                <a:gd name="connsiteY7" fmla="*/ 1866683 h 1866683"/>
                <a:gd name="connsiteX8" fmla="*/ 1421887 w 1421886"/>
                <a:gd name="connsiteY8" fmla="*/ 1815902 h 1866683"/>
                <a:gd name="connsiteX9" fmla="*/ 1421887 w 1421886"/>
                <a:gd name="connsiteY9" fmla="*/ 850771 h 1866683"/>
                <a:gd name="connsiteX10" fmla="*/ 227908 w 1421886"/>
                <a:gd name="connsiteY10" fmla="*/ 533868 h 1866683"/>
                <a:gd name="connsiteX11" fmla="*/ 710994 w 1421886"/>
                <a:gd name="connsiteY11" fmla="*/ 50782 h 1866683"/>
                <a:gd name="connsiteX12" fmla="*/ 1194080 w 1421886"/>
                <a:gd name="connsiteY12" fmla="*/ 533868 h 1866683"/>
                <a:gd name="connsiteX13" fmla="*/ 1194080 w 1421886"/>
                <a:gd name="connsiteY13" fmla="*/ 834749 h 1866683"/>
                <a:gd name="connsiteX14" fmla="*/ 1117273 w 1421886"/>
                <a:gd name="connsiteY14" fmla="*/ 829620 h 1866683"/>
                <a:gd name="connsiteX15" fmla="*/ 1117273 w 1421886"/>
                <a:gd name="connsiteY15" fmla="*/ 533233 h 1866683"/>
                <a:gd name="connsiteX16" fmla="*/ 711020 w 1421886"/>
                <a:gd name="connsiteY16" fmla="*/ 126980 h 1866683"/>
                <a:gd name="connsiteX17" fmla="*/ 304766 w 1421886"/>
                <a:gd name="connsiteY17" fmla="*/ 533233 h 1866683"/>
                <a:gd name="connsiteX18" fmla="*/ 304766 w 1421886"/>
                <a:gd name="connsiteY18" fmla="*/ 829620 h 1866683"/>
                <a:gd name="connsiteX19" fmla="*/ 227959 w 1421886"/>
                <a:gd name="connsiteY19" fmla="*/ 834698 h 1866683"/>
                <a:gd name="connsiteX20" fmla="*/ 1066491 w 1421886"/>
                <a:gd name="connsiteY20" fmla="*/ 826065 h 1866683"/>
                <a:gd name="connsiteX21" fmla="*/ 711020 w 1421886"/>
                <a:gd name="connsiteY21" fmla="*/ 799989 h 1866683"/>
                <a:gd name="connsiteX22" fmla="*/ 355548 w 1421886"/>
                <a:gd name="connsiteY22" fmla="*/ 826065 h 1866683"/>
                <a:gd name="connsiteX23" fmla="*/ 355548 w 1421886"/>
                <a:gd name="connsiteY23" fmla="*/ 533233 h 1866683"/>
                <a:gd name="connsiteX24" fmla="*/ 711020 w 1421886"/>
                <a:gd name="connsiteY24" fmla="*/ 177761 h 1866683"/>
                <a:gd name="connsiteX25" fmla="*/ 1066491 w 1421886"/>
                <a:gd name="connsiteY25" fmla="*/ 533233 h 1866683"/>
                <a:gd name="connsiteX26" fmla="*/ 1371181 w 1421886"/>
                <a:gd name="connsiteY26" fmla="*/ 1768624 h 1866683"/>
                <a:gd name="connsiteX27" fmla="*/ 711020 w 1421886"/>
                <a:gd name="connsiteY27" fmla="*/ 1815800 h 1866683"/>
                <a:gd name="connsiteX28" fmla="*/ 50858 w 1421886"/>
                <a:gd name="connsiteY28" fmla="*/ 1768624 h 1866683"/>
                <a:gd name="connsiteX29" fmla="*/ 50858 w 1421886"/>
                <a:gd name="connsiteY29" fmla="*/ 898074 h 1866683"/>
                <a:gd name="connsiteX30" fmla="*/ 181214 w 1421886"/>
                <a:gd name="connsiteY30" fmla="*/ 888755 h 1866683"/>
                <a:gd name="connsiteX31" fmla="*/ 333889 w 1421886"/>
                <a:gd name="connsiteY31" fmla="*/ 878599 h 1866683"/>
                <a:gd name="connsiteX32" fmla="*/ 711020 w 1421886"/>
                <a:gd name="connsiteY32" fmla="*/ 850898 h 1866683"/>
                <a:gd name="connsiteX33" fmla="*/ 1088505 w 1421886"/>
                <a:gd name="connsiteY33" fmla="*/ 878599 h 1866683"/>
                <a:gd name="connsiteX34" fmla="*/ 1240622 w 1421886"/>
                <a:gd name="connsiteY34" fmla="*/ 888755 h 1866683"/>
                <a:gd name="connsiteX35" fmla="*/ 1371181 w 1421886"/>
                <a:gd name="connsiteY35" fmla="*/ 898074 h 186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21886" h="1866683">
                  <a:moveTo>
                    <a:pt x="1244862" y="838151"/>
                  </a:moveTo>
                  <a:lnTo>
                    <a:pt x="1244862" y="533868"/>
                  </a:lnTo>
                  <a:cubicBezTo>
                    <a:pt x="1244862" y="239022"/>
                    <a:pt x="1005840" y="0"/>
                    <a:pt x="710994" y="0"/>
                  </a:cubicBezTo>
                  <a:cubicBezTo>
                    <a:pt x="416148" y="0"/>
                    <a:pt x="177126" y="239022"/>
                    <a:pt x="177126" y="533868"/>
                  </a:cubicBezTo>
                  <a:lnTo>
                    <a:pt x="177126" y="838126"/>
                  </a:lnTo>
                  <a:lnTo>
                    <a:pt x="0" y="850821"/>
                  </a:lnTo>
                  <a:lnTo>
                    <a:pt x="0" y="1815902"/>
                  </a:lnTo>
                  <a:lnTo>
                    <a:pt x="710943" y="1866683"/>
                  </a:lnTo>
                  <a:lnTo>
                    <a:pt x="1421887" y="1815902"/>
                  </a:lnTo>
                  <a:lnTo>
                    <a:pt x="1421887" y="850771"/>
                  </a:lnTo>
                  <a:close/>
                  <a:moveTo>
                    <a:pt x="227908" y="533868"/>
                  </a:moveTo>
                  <a:cubicBezTo>
                    <a:pt x="227908" y="267066"/>
                    <a:pt x="444192" y="50782"/>
                    <a:pt x="710994" y="50782"/>
                  </a:cubicBezTo>
                  <a:cubicBezTo>
                    <a:pt x="977796" y="50782"/>
                    <a:pt x="1194080" y="267066"/>
                    <a:pt x="1194080" y="533868"/>
                  </a:cubicBezTo>
                  <a:lnTo>
                    <a:pt x="1194080" y="834749"/>
                  </a:lnTo>
                  <a:lnTo>
                    <a:pt x="1117273" y="829620"/>
                  </a:lnTo>
                  <a:lnTo>
                    <a:pt x="1117273" y="533233"/>
                  </a:lnTo>
                  <a:cubicBezTo>
                    <a:pt x="1117273" y="308864"/>
                    <a:pt x="935388" y="126980"/>
                    <a:pt x="711020" y="126980"/>
                  </a:cubicBezTo>
                  <a:cubicBezTo>
                    <a:pt x="486651" y="126980"/>
                    <a:pt x="304766" y="308864"/>
                    <a:pt x="304766" y="533233"/>
                  </a:cubicBezTo>
                  <a:lnTo>
                    <a:pt x="304766" y="829620"/>
                  </a:lnTo>
                  <a:lnTo>
                    <a:pt x="227959" y="834698"/>
                  </a:lnTo>
                  <a:close/>
                  <a:moveTo>
                    <a:pt x="1066491" y="826065"/>
                  </a:moveTo>
                  <a:lnTo>
                    <a:pt x="711020" y="799989"/>
                  </a:lnTo>
                  <a:lnTo>
                    <a:pt x="355548" y="826065"/>
                  </a:lnTo>
                  <a:lnTo>
                    <a:pt x="355548" y="533233"/>
                  </a:lnTo>
                  <a:cubicBezTo>
                    <a:pt x="355548" y="336911"/>
                    <a:pt x="514698" y="177761"/>
                    <a:pt x="711020" y="177761"/>
                  </a:cubicBezTo>
                  <a:cubicBezTo>
                    <a:pt x="907341" y="177761"/>
                    <a:pt x="1066491" y="336911"/>
                    <a:pt x="1066491" y="533233"/>
                  </a:cubicBezTo>
                  <a:close/>
                  <a:moveTo>
                    <a:pt x="1371181" y="1768624"/>
                  </a:moveTo>
                  <a:lnTo>
                    <a:pt x="711020" y="1815800"/>
                  </a:lnTo>
                  <a:lnTo>
                    <a:pt x="50858" y="1768624"/>
                  </a:lnTo>
                  <a:lnTo>
                    <a:pt x="50858" y="898074"/>
                  </a:lnTo>
                  <a:lnTo>
                    <a:pt x="181214" y="888755"/>
                  </a:lnTo>
                  <a:lnTo>
                    <a:pt x="333889" y="878599"/>
                  </a:lnTo>
                  <a:lnTo>
                    <a:pt x="711020" y="850898"/>
                  </a:lnTo>
                  <a:lnTo>
                    <a:pt x="1088505" y="878599"/>
                  </a:lnTo>
                  <a:lnTo>
                    <a:pt x="1240622" y="888755"/>
                  </a:lnTo>
                  <a:lnTo>
                    <a:pt x="1371181" y="898074"/>
                  </a:lnTo>
                  <a:close/>
                </a:path>
              </a:pathLst>
            </a:custGeom>
            <a:grpFill/>
            <a:ln w="25301" cap="flat">
              <a:noFill/>
              <a:prstDash val="solid"/>
              <a:miter/>
            </a:ln>
          </p:spPr>
          <p:txBody>
            <a:bodyPr rtlCol="0" anchor="ctr"/>
            <a:lstStyle/>
            <a:p>
              <a:endParaRPr lang="vi-VN"/>
            </a:p>
          </p:txBody>
        </p:sp>
        <p:sp>
          <p:nvSpPr>
            <p:cNvPr id="19" name="Hình tự do: Hình 18">
              <a:extLst>
                <a:ext uri="{FF2B5EF4-FFF2-40B4-BE49-F238E27FC236}">
                  <a16:creationId xmlns:a16="http://schemas.microsoft.com/office/drawing/2014/main" id="{37EB47F5-AFC4-C013-A068-FF6D11F7151E}"/>
                </a:ext>
              </a:extLst>
            </p:cNvPr>
            <p:cNvSpPr/>
            <p:nvPr/>
          </p:nvSpPr>
          <p:spPr>
            <a:xfrm>
              <a:off x="10092397" y="3592203"/>
              <a:ext cx="355501" cy="482552"/>
            </a:xfrm>
            <a:custGeom>
              <a:avLst/>
              <a:gdLst>
                <a:gd name="connsiteX0" fmla="*/ 177765 w 355501"/>
                <a:gd name="connsiteY0" fmla="*/ 0 h 482552"/>
                <a:gd name="connsiteX1" fmla="*/ 2 w 355501"/>
                <a:gd name="connsiteY1" fmla="*/ 179229 h 482552"/>
                <a:gd name="connsiteX2" fmla="*/ 101593 w 355501"/>
                <a:gd name="connsiteY2" fmla="*/ 339577 h 482552"/>
                <a:gd name="connsiteX3" fmla="*/ 101593 w 355501"/>
                <a:gd name="connsiteY3" fmla="*/ 482553 h 482552"/>
                <a:gd name="connsiteX4" fmla="*/ 253938 w 355501"/>
                <a:gd name="connsiteY4" fmla="*/ 482553 h 482552"/>
                <a:gd name="connsiteX5" fmla="*/ 253938 w 355501"/>
                <a:gd name="connsiteY5" fmla="*/ 338968 h 482552"/>
                <a:gd name="connsiteX6" fmla="*/ 355501 w 355501"/>
                <a:gd name="connsiteY6" fmla="*/ 177787 h 482552"/>
                <a:gd name="connsiteX7" fmla="*/ 177765 w 355501"/>
                <a:gd name="connsiteY7" fmla="*/ 0 h 482552"/>
                <a:gd name="connsiteX8" fmla="*/ 219279 w 355501"/>
                <a:gd name="connsiteY8" fmla="*/ 298901 h 482552"/>
                <a:gd name="connsiteX9" fmla="*/ 203156 w 355501"/>
                <a:gd name="connsiteY9" fmla="*/ 305223 h 482552"/>
                <a:gd name="connsiteX10" fmla="*/ 203156 w 355501"/>
                <a:gd name="connsiteY10" fmla="*/ 431771 h 482552"/>
                <a:gd name="connsiteX11" fmla="*/ 152374 w 355501"/>
                <a:gd name="connsiteY11" fmla="*/ 431771 h 482552"/>
                <a:gd name="connsiteX12" fmla="*/ 152374 w 355501"/>
                <a:gd name="connsiteY12" fmla="*/ 304487 h 482552"/>
                <a:gd name="connsiteX13" fmla="*/ 135312 w 355501"/>
                <a:gd name="connsiteY13" fmla="*/ 298571 h 482552"/>
                <a:gd name="connsiteX14" fmla="*/ 56958 w 355501"/>
                <a:gd name="connsiteY14" fmla="*/ 136273 h 482552"/>
                <a:gd name="connsiteX15" fmla="*/ 219256 w 355501"/>
                <a:gd name="connsiteY15" fmla="*/ 57919 h 482552"/>
                <a:gd name="connsiteX16" fmla="*/ 304719 w 355501"/>
                <a:gd name="connsiteY16" fmla="*/ 177787 h 482552"/>
                <a:gd name="connsiteX17" fmla="*/ 219254 w 355501"/>
                <a:gd name="connsiteY17" fmla="*/ 298901 h 48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501" h="482552">
                  <a:moveTo>
                    <a:pt x="177765" y="0"/>
                  </a:moveTo>
                  <a:cubicBezTo>
                    <a:pt x="79185" y="404"/>
                    <a:pt x="-402" y="80646"/>
                    <a:pt x="2" y="179229"/>
                  </a:cubicBezTo>
                  <a:cubicBezTo>
                    <a:pt x="283" y="247746"/>
                    <a:pt x="39758" y="310055"/>
                    <a:pt x="101593" y="339577"/>
                  </a:cubicBezTo>
                  <a:lnTo>
                    <a:pt x="101593" y="482553"/>
                  </a:lnTo>
                  <a:lnTo>
                    <a:pt x="253938" y="482553"/>
                  </a:lnTo>
                  <a:lnTo>
                    <a:pt x="253938" y="338968"/>
                  </a:lnTo>
                  <a:cubicBezTo>
                    <a:pt x="315323" y="308519"/>
                    <a:pt x="354529" y="246301"/>
                    <a:pt x="355501" y="177787"/>
                  </a:cubicBezTo>
                  <a:cubicBezTo>
                    <a:pt x="355402" y="79659"/>
                    <a:pt x="275893" y="127"/>
                    <a:pt x="177765" y="0"/>
                  </a:cubicBezTo>
                  <a:close/>
                  <a:moveTo>
                    <a:pt x="219279" y="298901"/>
                  </a:moveTo>
                  <a:lnTo>
                    <a:pt x="203156" y="305223"/>
                  </a:lnTo>
                  <a:lnTo>
                    <a:pt x="203156" y="431771"/>
                  </a:lnTo>
                  <a:lnTo>
                    <a:pt x="152374" y="431771"/>
                  </a:lnTo>
                  <a:lnTo>
                    <a:pt x="152374" y="304487"/>
                  </a:lnTo>
                  <a:lnTo>
                    <a:pt x="135312" y="298571"/>
                  </a:lnTo>
                  <a:cubicBezTo>
                    <a:pt x="68856" y="275392"/>
                    <a:pt x="33776" y="202728"/>
                    <a:pt x="56958" y="136273"/>
                  </a:cubicBezTo>
                  <a:cubicBezTo>
                    <a:pt x="80137" y="69817"/>
                    <a:pt x="152801" y="34737"/>
                    <a:pt x="219256" y="57919"/>
                  </a:cubicBezTo>
                  <a:cubicBezTo>
                    <a:pt x="270274" y="75716"/>
                    <a:pt x="304526" y="123752"/>
                    <a:pt x="304719" y="177787"/>
                  </a:cubicBezTo>
                  <a:cubicBezTo>
                    <a:pt x="303607" y="231813"/>
                    <a:pt x="269784" y="279746"/>
                    <a:pt x="219254" y="298901"/>
                  </a:cubicBezTo>
                  <a:close/>
                </a:path>
              </a:pathLst>
            </a:custGeom>
            <a:grpFill/>
            <a:ln w="25301" cap="flat">
              <a:noFill/>
              <a:prstDash val="solid"/>
              <a:miter/>
            </a:ln>
          </p:spPr>
          <p:txBody>
            <a:bodyPr rtlCol="0" anchor="ctr"/>
            <a:lstStyle/>
            <a:p>
              <a:endParaRPr lang="vi-VN"/>
            </a:p>
          </p:txBody>
        </p:sp>
      </p:grpSp>
      <p:sp>
        <p:nvSpPr>
          <p:cNvPr id="3" name="Rounded Rectangle 5">
            <a:extLst>
              <a:ext uri="{FF2B5EF4-FFF2-40B4-BE49-F238E27FC236}">
                <a16:creationId xmlns:a16="http://schemas.microsoft.com/office/drawing/2014/main" id="{32320BE1-AE8D-1AF6-E5EE-AB49292CEF82}"/>
              </a:ext>
            </a:extLst>
          </p:cNvPr>
          <p:cNvSpPr/>
          <p:nvPr/>
        </p:nvSpPr>
        <p:spPr>
          <a:xfrm>
            <a:off x="642254" y="1626659"/>
            <a:ext cx="7146012" cy="4774141"/>
          </a:xfrm>
          <a:prstGeom prst="roundRect">
            <a:avLst>
              <a:gd name="adj" fmla="val 8267"/>
            </a:avLst>
          </a:prstGeom>
          <a:gradFill flip="none" rotWithShape="1">
            <a:gsLst>
              <a:gs pos="76000">
                <a:srgbClr val="0070C0"/>
              </a:gs>
              <a:gs pos="25000">
                <a:srgbClr val="947BD3"/>
              </a:gs>
              <a:gs pos="0">
                <a:srgbClr val="C7D7FB"/>
              </a:gs>
              <a:gs pos="100000">
                <a:srgbClr val="FCB1A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ounded Rectangle 7">
            <a:extLst>
              <a:ext uri="{FF2B5EF4-FFF2-40B4-BE49-F238E27FC236}">
                <a16:creationId xmlns:a16="http://schemas.microsoft.com/office/drawing/2014/main" id="{BB3FC218-9501-E802-C536-3F745315AD92}"/>
              </a:ext>
            </a:extLst>
          </p:cNvPr>
          <p:cNvSpPr/>
          <p:nvPr/>
        </p:nvSpPr>
        <p:spPr>
          <a:xfrm rot="16200000">
            <a:off x="1441780" y="-559917"/>
            <a:ext cx="905858" cy="3230617"/>
          </a:xfrm>
          <a:prstGeom prst="roundRect">
            <a:avLst>
              <a:gd name="adj" fmla="val 50000"/>
            </a:avLst>
          </a:prstGeom>
          <a:gradFill flip="none" rotWithShape="1">
            <a:gsLst>
              <a:gs pos="0">
                <a:srgbClr val="FFDCCC"/>
              </a:gs>
              <a:gs pos="65000">
                <a:srgbClr val="C86FA5"/>
              </a:gs>
              <a:gs pos="39000">
                <a:srgbClr val="FB6376"/>
              </a:gs>
              <a:gs pos="100000">
                <a:srgbClr val="947BD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Góc Tròn 17">
            <a:extLst>
              <a:ext uri="{FF2B5EF4-FFF2-40B4-BE49-F238E27FC236}">
                <a16:creationId xmlns:a16="http://schemas.microsoft.com/office/drawing/2014/main" id="{B848C09D-3D99-ECC2-FD56-672898086887}"/>
              </a:ext>
            </a:extLst>
          </p:cNvPr>
          <p:cNvSpPr/>
          <p:nvPr/>
        </p:nvSpPr>
        <p:spPr>
          <a:xfrm rot="5400000">
            <a:off x="-2860356" y="-441577"/>
            <a:ext cx="905857" cy="3230615"/>
          </a:xfrm>
          <a:prstGeom prst="roundRect">
            <a:avLst>
              <a:gd name="adj" fmla="val 50000"/>
            </a:avLst>
          </a:prstGeom>
          <a:gradFill>
            <a:gsLst>
              <a:gs pos="59000">
                <a:srgbClr val="FFC0CB"/>
              </a:gs>
              <a:gs pos="29000">
                <a:srgbClr val="FFC0CB"/>
              </a:gs>
              <a:gs pos="0">
                <a:schemeClr val="accent1">
                  <a:lumMod val="45000"/>
                  <a:lumOff val="55000"/>
                </a:schemeClr>
              </a:gs>
              <a:gs pos="88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380999" y="63396"/>
            <a:ext cx="2358380" cy="338554"/>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Kết Luận Kiến Nghị</a:t>
            </a: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7090329" y="76679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Nhóm Đã Làm Được Gì</a:t>
            </a:r>
          </a:p>
        </p:txBody>
      </p:sp>
      <p:sp>
        <p:nvSpPr>
          <p:cNvPr id="10" name="TextBox 3">
            <a:extLst>
              <a:ext uri="{FF2B5EF4-FFF2-40B4-BE49-F238E27FC236}">
                <a16:creationId xmlns:a16="http://schemas.microsoft.com/office/drawing/2014/main" id="{6A690AC4-5A4F-1374-19FD-0CB636DD93F3}"/>
              </a:ext>
            </a:extLst>
          </p:cNvPr>
          <p:cNvSpPr txBox="1"/>
          <p:nvPr/>
        </p:nvSpPr>
        <p:spPr>
          <a:xfrm>
            <a:off x="759550" y="1940580"/>
            <a:ext cx="6796282" cy="4232954"/>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Về an ninh của AES thì các nhà khoa học đánh giá là chưa cao. Họ cho rằng ranh giới giữa số chu trình của thuật toán và số chu trình bị phá vỡ quá nhỏ. Nếu các kỹ thuật tấn công được cải thiện thì AES có thể bị phá vỡ. Ở đây, phá vỡ có nghĩa chỉ bất cứ phương pháp tấn công nào nhanh hơn tấn công kiều duyệt toàn bộ. Vì thế một tấn công cần thực hiện 2120 cũng được coi là thành công mặc dù tấn công này chưa thể thực hiện trong thực tế. Tại thời điểm hiện nay, nguy cơ này không thực sự nguy hiểm và có thể bỏ qua. Tấn công kiểu duyệt toàn bộ quy mô nhất đã từng thực hiện là do distributed.net thực hiện lên hệ thống 64 bít RC5 vào năm 2002 (Theo định luật </a:t>
            </a:r>
            <a:r>
              <a:rPr lang="vi-VN"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Moore</a:t>
            </a: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thì nó tương đương với việc tấn công vào hệ thống 66 bít hiện nay).</a:t>
            </a:r>
          </a:p>
        </p:txBody>
      </p:sp>
      <p:sp>
        <p:nvSpPr>
          <p:cNvPr id="16" name="Hình chữ nhật: Góc Tròn 15">
            <a:extLst>
              <a:ext uri="{FF2B5EF4-FFF2-40B4-BE49-F238E27FC236}">
                <a16:creationId xmlns:a16="http://schemas.microsoft.com/office/drawing/2014/main" id="{24D61B1D-5AAE-36D8-AC06-9111DA815FAF}"/>
              </a:ext>
            </a:extLst>
          </p:cNvPr>
          <p:cNvSpPr/>
          <p:nvPr/>
        </p:nvSpPr>
        <p:spPr>
          <a:xfrm rot="16200000">
            <a:off x="15450638" y="-1616860"/>
            <a:ext cx="2234655" cy="7114880"/>
          </a:xfrm>
          <a:prstGeom prst="roundRect">
            <a:avLst>
              <a:gd name="adj" fmla="val 7929"/>
            </a:avLst>
          </a:prstGeom>
          <a:gradFill>
            <a:gsLst>
              <a:gs pos="34000">
                <a:srgbClr val="B180BB"/>
              </a:gs>
              <a:gs pos="70000">
                <a:srgbClr val="B280BB"/>
              </a:gs>
              <a:gs pos="0">
                <a:srgbClr val="FFBFB3"/>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iêu đề 1">
            <a:extLst>
              <a:ext uri="{FF2B5EF4-FFF2-40B4-BE49-F238E27FC236}">
                <a16:creationId xmlns:a16="http://schemas.microsoft.com/office/drawing/2014/main" id="{091E938A-9899-AC5D-6A22-BCB91E704ED7}"/>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Tồn Đọng</a:t>
            </a:r>
          </a:p>
        </p:txBody>
      </p:sp>
    </p:spTree>
    <p:extLst>
      <p:ext uri="{BB962C8B-B14F-4D97-AF65-F5344CB8AC3E}">
        <p14:creationId xmlns:p14="http://schemas.microsoft.com/office/powerpoint/2010/main" val="4262019979"/>
      </p:ext>
    </p:extLst>
  </p:cSld>
  <p:clrMapOvr>
    <a:masterClrMapping/>
  </p:clrMapOvr>
  <mc:AlternateContent xmlns:mc="http://schemas.openxmlformats.org/markup-compatibility/2006" xmlns:p159="http://schemas.microsoft.com/office/powerpoint/2015/09/main">
    <mc:Choice Requires="p159">
      <p:transition spd="slow">
        <p159:morph option="byObject"/>
        <p:sndAc>
          <p:endSnd/>
        </p:sndAc>
      </p:transition>
    </mc:Choice>
    <mc:Fallback xmlns="">
      <p:transition spd="slow">
        <p:fade/>
        <p:sndAc>
          <p:end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extLst>
              <a:ext uri="{BEBA8EAE-BF5A-486C-A8C5-ECC9F3942E4B}">
                <a14:imgProps xmlns:a14="http://schemas.microsoft.com/office/drawing/2010/main">
                  <a14:imgLayer r:embed="rId3">
                    <a14:imgEffect>
                      <a14:artisticPaintBrush/>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16" name="Hình chữ nhật: Góc Tròn 15">
            <a:extLst>
              <a:ext uri="{FF2B5EF4-FFF2-40B4-BE49-F238E27FC236}">
                <a16:creationId xmlns:a16="http://schemas.microsoft.com/office/drawing/2014/main" id="{24D61B1D-5AAE-36D8-AC06-9111DA815FAF}"/>
              </a:ext>
            </a:extLst>
          </p:cNvPr>
          <p:cNvSpPr/>
          <p:nvPr/>
        </p:nvSpPr>
        <p:spPr>
          <a:xfrm rot="16200000">
            <a:off x="15393488" y="87459"/>
            <a:ext cx="2234655" cy="7114880"/>
          </a:xfrm>
          <a:prstGeom prst="roundRect">
            <a:avLst>
              <a:gd name="adj" fmla="val 7929"/>
            </a:avLst>
          </a:prstGeom>
          <a:gradFill>
            <a:gsLst>
              <a:gs pos="34000">
                <a:srgbClr val="B180BB"/>
              </a:gs>
              <a:gs pos="70000">
                <a:srgbClr val="B280BB"/>
              </a:gs>
              <a:gs pos="0">
                <a:srgbClr val="FFBFB3"/>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4" name="Đồ họa 2" descr="Lock outline">
            <a:extLst>
              <a:ext uri="{FF2B5EF4-FFF2-40B4-BE49-F238E27FC236}">
                <a16:creationId xmlns:a16="http://schemas.microsoft.com/office/drawing/2014/main" id="{762EA37E-E9A8-B2EB-052C-57EFE7E5EC0F}"/>
              </a:ext>
            </a:extLst>
          </p:cNvPr>
          <p:cNvGrpSpPr/>
          <p:nvPr/>
        </p:nvGrpSpPr>
        <p:grpSpPr>
          <a:xfrm>
            <a:off x="8728963" y="1878125"/>
            <a:ext cx="2643328" cy="3533549"/>
            <a:chOff x="9559143" y="2462032"/>
            <a:chExt cx="1421886" cy="1866683"/>
          </a:xfrm>
          <a:gradFill>
            <a:gsLst>
              <a:gs pos="2000">
                <a:srgbClr val="B180BB"/>
              </a:gs>
              <a:gs pos="48000">
                <a:srgbClr val="FFBFB3"/>
              </a:gs>
              <a:gs pos="100000">
                <a:srgbClr val="6A9CFD"/>
              </a:gs>
            </a:gsLst>
            <a:lin ang="16200000" scaled="1"/>
          </a:gradFill>
          <a:effectLst/>
          <a:scene3d>
            <a:camera prst="perspectiveLeft"/>
            <a:lightRig rig="threePt" dir="t"/>
          </a:scene3d>
        </p:grpSpPr>
        <p:sp>
          <p:nvSpPr>
            <p:cNvPr id="17" name="Hình tự do: Hình 16">
              <a:extLst>
                <a:ext uri="{FF2B5EF4-FFF2-40B4-BE49-F238E27FC236}">
                  <a16:creationId xmlns:a16="http://schemas.microsoft.com/office/drawing/2014/main" id="{4177F33E-B295-16E5-1B46-807A7C9383EE}"/>
                </a:ext>
              </a:extLst>
            </p:cNvPr>
            <p:cNvSpPr/>
            <p:nvPr/>
          </p:nvSpPr>
          <p:spPr>
            <a:xfrm>
              <a:off x="9559143" y="2462032"/>
              <a:ext cx="1421886" cy="1866683"/>
            </a:xfrm>
            <a:custGeom>
              <a:avLst/>
              <a:gdLst>
                <a:gd name="connsiteX0" fmla="*/ 1244862 w 1421886"/>
                <a:gd name="connsiteY0" fmla="*/ 838151 h 1866683"/>
                <a:gd name="connsiteX1" fmla="*/ 1244862 w 1421886"/>
                <a:gd name="connsiteY1" fmla="*/ 533868 h 1866683"/>
                <a:gd name="connsiteX2" fmla="*/ 710994 w 1421886"/>
                <a:gd name="connsiteY2" fmla="*/ 0 h 1866683"/>
                <a:gd name="connsiteX3" fmla="*/ 177126 w 1421886"/>
                <a:gd name="connsiteY3" fmla="*/ 533868 h 1866683"/>
                <a:gd name="connsiteX4" fmla="*/ 177126 w 1421886"/>
                <a:gd name="connsiteY4" fmla="*/ 838126 h 1866683"/>
                <a:gd name="connsiteX5" fmla="*/ 0 w 1421886"/>
                <a:gd name="connsiteY5" fmla="*/ 850821 h 1866683"/>
                <a:gd name="connsiteX6" fmla="*/ 0 w 1421886"/>
                <a:gd name="connsiteY6" fmla="*/ 1815902 h 1866683"/>
                <a:gd name="connsiteX7" fmla="*/ 710943 w 1421886"/>
                <a:gd name="connsiteY7" fmla="*/ 1866683 h 1866683"/>
                <a:gd name="connsiteX8" fmla="*/ 1421887 w 1421886"/>
                <a:gd name="connsiteY8" fmla="*/ 1815902 h 1866683"/>
                <a:gd name="connsiteX9" fmla="*/ 1421887 w 1421886"/>
                <a:gd name="connsiteY9" fmla="*/ 850771 h 1866683"/>
                <a:gd name="connsiteX10" fmla="*/ 227908 w 1421886"/>
                <a:gd name="connsiteY10" fmla="*/ 533868 h 1866683"/>
                <a:gd name="connsiteX11" fmla="*/ 710994 w 1421886"/>
                <a:gd name="connsiteY11" fmla="*/ 50782 h 1866683"/>
                <a:gd name="connsiteX12" fmla="*/ 1194080 w 1421886"/>
                <a:gd name="connsiteY12" fmla="*/ 533868 h 1866683"/>
                <a:gd name="connsiteX13" fmla="*/ 1194080 w 1421886"/>
                <a:gd name="connsiteY13" fmla="*/ 834749 h 1866683"/>
                <a:gd name="connsiteX14" fmla="*/ 1117273 w 1421886"/>
                <a:gd name="connsiteY14" fmla="*/ 829620 h 1866683"/>
                <a:gd name="connsiteX15" fmla="*/ 1117273 w 1421886"/>
                <a:gd name="connsiteY15" fmla="*/ 533233 h 1866683"/>
                <a:gd name="connsiteX16" fmla="*/ 711020 w 1421886"/>
                <a:gd name="connsiteY16" fmla="*/ 126980 h 1866683"/>
                <a:gd name="connsiteX17" fmla="*/ 304766 w 1421886"/>
                <a:gd name="connsiteY17" fmla="*/ 533233 h 1866683"/>
                <a:gd name="connsiteX18" fmla="*/ 304766 w 1421886"/>
                <a:gd name="connsiteY18" fmla="*/ 829620 h 1866683"/>
                <a:gd name="connsiteX19" fmla="*/ 227959 w 1421886"/>
                <a:gd name="connsiteY19" fmla="*/ 834698 h 1866683"/>
                <a:gd name="connsiteX20" fmla="*/ 1066491 w 1421886"/>
                <a:gd name="connsiteY20" fmla="*/ 826065 h 1866683"/>
                <a:gd name="connsiteX21" fmla="*/ 711020 w 1421886"/>
                <a:gd name="connsiteY21" fmla="*/ 799989 h 1866683"/>
                <a:gd name="connsiteX22" fmla="*/ 355548 w 1421886"/>
                <a:gd name="connsiteY22" fmla="*/ 826065 h 1866683"/>
                <a:gd name="connsiteX23" fmla="*/ 355548 w 1421886"/>
                <a:gd name="connsiteY23" fmla="*/ 533233 h 1866683"/>
                <a:gd name="connsiteX24" fmla="*/ 711020 w 1421886"/>
                <a:gd name="connsiteY24" fmla="*/ 177761 h 1866683"/>
                <a:gd name="connsiteX25" fmla="*/ 1066491 w 1421886"/>
                <a:gd name="connsiteY25" fmla="*/ 533233 h 1866683"/>
                <a:gd name="connsiteX26" fmla="*/ 1371181 w 1421886"/>
                <a:gd name="connsiteY26" fmla="*/ 1768624 h 1866683"/>
                <a:gd name="connsiteX27" fmla="*/ 711020 w 1421886"/>
                <a:gd name="connsiteY27" fmla="*/ 1815800 h 1866683"/>
                <a:gd name="connsiteX28" fmla="*/ 50858 w 1421886"/>
                <a:gd name="connsiteY28" fmla="*/ 1768624 h 1866683"/>
                <a:gd name="connsiteX29" fmla="*/ 50858 w 1421886"/>
                <a:gd name="connsiteY29" fmla="*/ 898074 h 1866683"/>
                <a:gd name="connsiteX30" fmla="*/ 181214 w 1421886"/>
                <a:gd name="connsiteY30" fmla="*/ 888755 h 1866683"/>
                <a:gd name="connsiteX31" fmla="*/ 333889 w 1421886"/>
                <a:gd name="connsiteY31" fmla="*/ 878599 h 1866683"/>
                <a:gd name="connsiteX32" fmla="*/ 711020 w 1421886"/>
                <a:gd name="connsiteY32" fmla="*/ 850898 h 1866683"/>
                <a:gd name="connsiteX33" fmla="*/ 1088505 w 1421886"/>
                <a:gd name="connsiteY33" fmla="*/ 878599 h 1866683"/>
                <a:gd name="connsiteX34" fmla="*/ 1240622 w 1421886"/>
                <a:gd name="connsiteY34" fmla="*/ 888755 h 1866683"/>
                <a:gd name="connsiteX35" fmla="*/ 1371181 w 1421886"/>
                <a:gd name="connsiteY35" fmla="*/ 898074 h 186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21886" h="1866683">
                  <a:moveTo>
                    <a:pt x="1244862" y="838151"/>
                  </a:moveTo>
                  <a:lnTo>
                    <a:pt x="1244862" y="533868"/>
                  </a:lnTo>
                  <a:cubicBezTo>
                    <a:pt x="1244862" y="239022"/>
                    <a:pt x="1005840" y="0"/>
                    <a:pt x="710994" y="0"/>
                  </a:cubicBezTo>
                  <a:cubicBezTo>
                    <a:pt x="416148" y="0"/>
                    <a:pt x="177126" y="239022"/>
                    <a:pt x="177126" y="533868"/>
                  </a:cubicBezTo>
                  <a:lnTo>
                    <a:pt x="177126" y="838126"/>
                  </a:lnTo>
                  <a:lnTo>
                    <a:pt x="0" y="850821"/>
                  </a:lnTo>
                  <a:lnTo>
                    <a:pt x="0" y="1815902"/>
                  </a:lnTo>
                  <a:lnTo>
                    <a:pt x="710943" y="1866683"/>
                  </a:lnTo>
                  <a:lnTo>
                    <a:pt x="1421887" y="1815902"/>
                  </a:lnTo>
                  <a:lnTo>
                    <a:pt x="1421887" y="850771"/>
                  </a:lnTo>
                  <a:close/>
                  <a:moveTo>
                    <a:pt x="227908" y="533868"/>
                  </a:moveTo>
                  <a:cubicBezTo>
                    <a:pt x="227908" y="267066"/>
                    <a:pt x="444192" y="50782"/>
                    <a:pt x="710994" y="50782"/>
                  </a:cubicBezTo>
                  <a:cubicBezTo>
                    <a:pt x="977796" y="50782"/>
                    <a:pt x="1194080" y="267066"/>
                    <a:pt x="1194080" y="533868"/>
                  </a:cubicBezTo>
                  <a:lnTo>
                    <a:pt x="1194080" y="834749"/>
                  </a:lnTo>
                  <a:lnTo>
                    <a:pt x="1117273" y="829620"/>
                  </a:lnTo>
                  <a:lnTo>
                    <a:pt x="1117273" y="533233"/>
                  </a:lnTo>
                  <a:cubicBezTo>
                    <a:pt x="1117273" y="308864"/>
                    <a:pt x="935388" y="126980"/>
                    <a:pt x="711020" y="126980"/>
                  </a:cubicBezTo>
                  <a:cubicBezTo>
                    <a:pt x="486651" y="126980"/>
                    <a:pt x="304766" y="308864"/>
                    <a:pt x="304766" y="533233"/>
                  </a:cubicBezTo>
                  <a:lnTo>
                    <a:pt x="304766" y="829620"/>
                  </a:lnTo>
                  <a:lnTo>
                    <a:pt x="227959" y="834698"/>
                  </a:lnTo>
                  <a:close/>
                  <a:moveTo>
                    <a:pt x="1066491" y="826065"/>
                  </a:moveTo>
                  <a:lnTo>
                    <a:pt x="711020" y="799989"/>
                  </a:lnTo>
                  <a:lnTo>
                    <a:pt x="355548" y="826065"/>
                  </a:lnTo>
                  <a:lnTo>
                    <a:pt x="355548" y="533233"/>
                  </a:lnTo>
                  <a:cubicBezTo>
                    <a:pt x="355548" y="336911"/>
                    <a:pt x="514698" y="177761"/>
                    <a:pt x="711020" y="177761"/>
                  </a:cubicBezTo>
                  <a:cubicBezTo>
                    <a:pt x="907341" y="177761"/>
                    <a:pt x="1066491" y="336911"/>
                    <a:pt x="1066491" y="533233"/>
                  </a:cubicBezTo>
                  <a:close/>
                  <a:moveTo>
                    <a:pt x="1371181" y="1768624"/>
                  </a:moveTo>
                  <a:lnTo>
                    <a:pt x="711020" y="1815800"/>
                  </a:lnTo>
                  <a:lnTo>
                    <a:pt x="50858" y="1768624"/>
                  </a:lnTo>
                  <a:lnTo>
                    <a:pt x="50858" y="898074"/>
                  </a:lnTo>
                  <a:lnTo>
                    <a:pt x="181214" y="888755"/>
                  </a:lnTo>
                  <a:lnTo>
                    <a:pt x="333889" y="878599"/>
                  </a:lnTo>
                  <a:lnTo>
                    <a:pt x="711020" y="850898"/>
                  </a:lnTo>
                  <a:lnTo>
                    <a:pt x="1088505" y="878599"/>
                  </a:lnTo>
                  <a:lnTo>
                    <a:pt x="1240622" y="888755"/>
                  </a:lnTo>
                  <a:lnTo>
                    <a:pt x="1371181" y="898074"/>
                  </a:lnTo>
                  <a:close/>
                </a:path>
              </a:pathLst>
            </a:custGeom>
            <a:grpFill/>
            <a:ln w="25301" cap="flat">
              <a:noFill/>
              <a:prstDash val="solid"/>
              <a:miter/>
            </a:ln>
          </p:spPr>
          <p:txBody>
            <a:bodyPr rtlCol="0" anchor="ctr"/>
            <a:lstStyle/>
            <a:p>
              <a:endParaRPr lang="vi-VN"/>
            </a:p>
          </p:txBody>
        </p:sp>
        <p:sp>
          <p:nvSpPr>
            <p:cNvPr id="19" name="Hình tự do: Hình 18">
              <a:extLst>
                <a:ext uri="{FF2B5EF4-FFF2-40B4-BE49-F238E27FC236}">
                  <a16:creationId xmlns:a16="http://schemas.microsoft.com/office/drawing/2014/main" id="{37EB47F5-AFC4-C013-A068-FF6D11F7151E}"/>
                </a:ext>
              </a:extLst>
            </p:cNvPr>
            <p:cNvSpPr/>
            <p:nvPr/>
          </p:nvSpPr>
          <p:spPr>
            <a:xfrm>
              <a:off x="10092397" y="3592203"/>
              <a:ext cx="355501" cy="482552"/>
            </a:xfrm>
            <a:custGeom>
              <a:avLst/>
              <a:gdLst>
                <a:gd name="connsiteX0" fmla="*/ 177765 w 355501"/>
                <a:gd name="connsiteY0" fmla="*/ 0 h 482552"/>
                <a:gd name="connsiteX1" fmla="*/ 2 w 355501"/>
                <a:gd name="connsiteY1" fmla="*/ 179229 h 482552"/>
                <a:gd name="connsiteX2" fmla="*/ 101593 w 355501"/>
                <a:gd name="connsiteY2" fmla="*/ 339577 h 482552"/>
                <a:gd name="connsiteX3" fmla="*/ 101593 w 355501"/>
                <a:gd name="connsiteY3" fmla="*/ 482553 h 482552"/>
                <a:gd name="connsiteX4" fmla="*/ 253938 w 355501"/>
                <a:gd name="connsiteY4" fmla="*/ 482553 h 482552"/>
                <a:gd name="connsiteX5" fmla="*/ 253938 w 355501"/>
                <a:gd name="connsiteY5" fmla="*/ 338968 h 482552"/>
                <a:gd name="connsiteX6" fmla="*/ 355501 w 355501"/>
                <a:gd name="connsiteY6" fmla="*/ 177787 h 482552"/>
                <a:gd name="connsiteX7" fmla="*/ 177765 w 355501"/>
                <a:gd name="connsiteY7" fmla="*/ 0 h 482552"/>
                <a:gd name="connsiteX8" fmla="*/ 219279 w 355501"/>
                <a:gd name="connsiteY8" fmla="*/ 298901 h 482552"/>
                <a:gd name="connsiteX9" fmla="*/ 203156 w 355501"/>
                <a:gd name="connsiteY9" fmla="*/ 305223 h 482552"/>
                <a:gd name="connsiteX10" fmla="*/ 203156 w 355501"/>
                <a:gd name="connsiteY10" fmla="*/ 431771 h 482552"/>
                <a:gd name="connsiteX11" fmla="*/ 152374 w 355501"/>
                <a:gd name="connsiteY11" fmla="*/ 431771 h 482552"/>
                <a:gd name="connsiteX12" fmla="*/ 152374 w 355501"/>
                <a:gd name="connsiteY12" fmla="*/ 304487 h 482552"/>
                <a:gd name="connsiteX13" fmla="*/ 135312 w 355501"/>
                <a:gd name="connsiteY13" fmla="*/ 298571 h 482552"/>
                <a:gd name="connsiteX14" fmla="*/ 56958 w 355501"/>
                <a:gd name="connsiteY14" fmla="*/ 136273 h 482552"/>
                <a:gd name="connsiteX15" fmla="*/ 219256 w 355501"/>
                <a:gd name="connsiteY15" fmla="*/ 57919 h 482552"/>
                <a:gd name="connsiteX16" fmla="*/ 304719 w 355501"/>
                <a:gd name="connsiteY16" fmla="*/ 177787 h 482552"/>
                <a:gd name="connsiteX17" fmla="*/ 219254 w 355501"/>
                <a:gd name="connsiteY17" fmla="*/ 298901 h 48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501" h="482552">
                  <a:moveTo>
                    <a:pt x="177765" y="0"/>
                  </a:moveTo>
                  <a:cubicBezTo>
                    <a:pt x="79185" y="404"/>
                    <a:pt x="-402" y="80646"/>
                    <a:pt x="2" y="179229"/>
                  </a:cubicBezTo>
                  <a:cubicBezTo>
                    <a:pt x="283" y="247746"/>
                    <a:pt x="39758" y="310055"/>
                    <a:pt x="101593" y="339577"/>
                  </a:cubicBezTo>
                  <a:lnTo>
                    <a:pt x="101593" y="482553"/>
                  </a:lnTo>
                  <a:lnTo>
                    <a:pt x="253938" y="482553"/>
                  </a:lnTo>
                  <a:lnTo>
                    <a:pt x="253938" y="338968"/>
                  </a:lnTo>
                  <a:cubicBezTo>
                    <a:pt x="315323" y="308519"/>
                    <a:pt x="354529" y="246301"/>
                    <a:pt x="355501" y="177787"/>
                  </a:cubicBezTo>
                  <a:cubicBezTo>
                    <a:pt x="355402" y="79659"/>
                    <a:pt x="275893" y="127"/>
                    <a:pt x="177765" y="0"/>
                  </a:cubicBezTo>
                  <a:close/>
                  <a:moveTo>
                    <a:pt x="219279" y="298901"/>
                  </a:moveTo>
                  <a:lnTo>
                    <a:pt x="203156" y="305223"/>
                  </a:lnTo>
                  <a:lnTo>
                    <a:pt x="203156" y="431771"/>
                  </a:lnTo>
                  <a:lnTo>
                    <a:pt x="152374" y="431771"/>
                  </a:lnTo>
                  <a:lnTo>
                    <a:pt x="152374" y="304487"/>
                  </a:lnTo>
                  <a:lnTo>
                    <a:pt x="135312" y="298571"/>
                  </a:lnTo>
                  <a:cubicBezTo>
                    <a:pt x="68856" y="275392"/>
                    <a:pt x="33776" y="202728"/>
                    <a:pt x="56958" y="136273"/>
                  </a:cubicBezTo>
                  <a:cubicBezTo>
                    <a:pt x="80137" y="69817"/>
                    <a:pt x="152801" y="34737"/>
                    <a:pt x="219256" y="57919"/>
                  </a:cubicBezTo>
                  <a:cubicBezTo>
                    <a:pt x="270274" y="75716"/>
                    <a:pt x="304526" y="123752"/>
                    <a:pt x="304719" y="177787"/>
                  </a:cubicBezTo>
                  <a:cubicBezTo>
                    <a:pt x="303607" y="231813"/>
                    <a:pt x="269784" y="279746"/>
                    <a:pt x="219254" y="298901"/>
                  </a:cubicBezTo>
                  <a:close/>
                </a:path>
              </a:pathLst>
            </a:custGeom>
            <a:grpFill/>
            <a:ln w="25301" cap="flat">
              <a:noFill/>
              <a:prstDash val="solid"/>
              <a:miter/>
            </a:ln>
          </p:spPr>
          <p:txBody>
            <a:bodyPr rtlCol="0" anchor="ctr"/>
            <a:lstStyle/>
            <a:p>
              <a:endParaRPr lang="vi-VN"/>
            </a:p>
          </p:txBody>
        </p:sp>
      </p:grpSp>
      <p:sp>
        <p:nvSpPr>
          <p:cNvPr id="3" name="Rounded Rectangle 5">
            <a:extLst>
              <a:ext uri="{FF2B5EF4-FFF2-40B4-BE49-F238E27FC236}">
                <a16:creationId xmlns:a16="http://schemas.microsoft.com/office/drawing/2014/main" id="{32320BE1-AE8D-1AF6-E5EE-AB49292CEF82}"/>
              </a:ext>
            </a:extLst>
          </p:cNvPr>
          <p:cNvSpPr/>
          <p:nvPr/>
        </p:nvSpPr>
        <p:spPr>
          <a:xfrm>
            <a:off x="642254" y="1626659"/>
            <a:ext cx="7146012" cy="4774141"/>
          </a:xfrm>
          <a:prstGeom prst="roundRect">
            <a:avLst>
              <a:gd name="adj" fmla="val 8267"/>
            </a:avLst>
          </a:prstGeom>
          <a:gradFill flip="none" rotWithShape="1">
            <a:gsLst>
              <a:gs pos="76000">
                <a:srgbClr val="0070C0"/>
              </a:gs>
              <a:gs pos="25000">
                <a:srgbClr val="947BD3"/>
              </a:gs>
              <a:gs pos="0">
                <a:srgbClr val="C7D7FB"/>
              </a:gs>
              <a:gs pos="100000">
                <a:srgbClr val="FCB1A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ounded Rectangle 7">
            <a:extLst>
              <a:ext uri="{FF2B5EF4-FFF2-40B4-BE49-F238E27FC236}">
                <a16:creationId xmlns:a16="http://schemas.microsoft.com/office/drawing/2014/main" id="{BB3FC218-9501-E802-C536-3F745315AD92}"/>
              </a:ext>
            </a:extLst>
          </p:cNvPr>
          <p:cNvSpPr/>
          <p:nvPr/>
        </p:nvSpPr>
        <p:spPr>
          <a:xfrm rot="16200000">
            <a:off x="1441780" y="-559917"/>
            <a:ext cx="905858" cy="3230617"/>
          </a:xfrm>
          <a:prstGeom prst="roundRect">
            <a:avLst>
              <a:gd name="adj" fmla="val 50000"/>
            </a:avLst>
          </a:prstGeom>
          <a:gradFill flip="none" rotWithShape="1">
            <a:gsLst>
              <a:gs pos="0">
                <a:srgbClr val="FFDCCC"/>
              </a:gs>
              <a:gs pos="65000">
                <a:srgbClr val="C86FA5"/>
              </a:gs>
              <a:gs pos="39000">
                <a:srgbClr val="FB6376"/>
              </a:gs>
              <a:gs pos="100000">
                <a:srgbClr val="947BD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Góc Tròn 17">
            <a:extLst>
              <a:ext uri="{FF2B5EF4-FFF2-40B4-BE49-F238E27FC236}">
                <a16:creationId xmlns:a16="http://schemas.microsoft.com/office/drawing/2014/main" id="{B848C09D-3D99-ECC2-FD56-672898086887}"/>
              </a:ext>
            </a:extLst>
          </p:cNvPr>
          <p:cNvSpPr/>
          <p:nvPr/>
        </p:nvSpPr>
        <p:spPr>
          <a:xfrm rot="5400000">
            <a:off x="-2860356" y="-441577"/>
            <a:ext cx="905857" cy="3230615"/>
          </a:xfrm>
          <a:prstGeom prst="roundRect">
            <a:avLst>
              <a:gd name="adj" fmla="val 50000"/>
            </a:avLst>
          </a:prstGeom>
          <a:gradFill>
            <a:gsLst>
              <a:gs pos="59000">
                <a:srgbClr val="FFC0CB"/>
              </a:gs>
              <a:gs pos="29000">
                <a:srgbClr val="FFC0CB"/>
              </a:gs>
              <a:gs pos="0">
                <a:schemeClr val="accent1">
                  <a:lumMod val="45000"/>
                  <a:lumOff val="55000"/>
                </a:schemeClr>
              </a:gs>
              <a:gs pos="88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380999" y="63396"/>
            <a:ext cx="2358380" cy="338554"/>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Kết Luận Kiến Nghị</a:t>
            </a: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7090329" y="76679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Nhóm Đã Làm Được Gì</a:t>
            </a:r>
          </a:p>
        </p:txBody>
      </p:sp>
      <p:sp>
        <p:nvSpPr>
          <p:cNvPr id="10" name="TextBox 3">
            <a:extLst>
              <a:ext uri="{FF2B5EF4-FFF2-40B4-BE49-F238E27FC236}">
                <a16:creationId xmlns:a16="http://schemas.microsoft.com/office/drawing/2014/main" id="{6A690AC4-5A4F-1374-19FD-0CB636DD93F3}"/>
              </a:ext>
            </a:extLst>
          </p:cNvPr>
          <p:cNvSpPr txBox="1"/>
          <p:nvPr/>
        </p:nvSpPr>
        <p:spPr>
          <a:xfrm>
            <a:off x="759550" y="1940580"/>
            <a:ext cx="6796282" cy="3936590"/>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Một vấn đề khác nữa là cấu trúc toán học của AES. Không giống với các thuật toán mã hóa khác, AES có mô tả toán học khá đơn giản. Tuy điều này chưa dẫn đến mỗi nguy hiểm nào nhưng một số nhà nghiên cứu sợ rằng sẽ có người lợi dụng được cấu trúc này trong tương lai.</a:t>
            </a:r>
          </a:p>
          <a:p>
            <a:pPr marL="742950" indent="-285750">
              <a:lnSpc>
                <a:spcPct val="107000"/>
              </a:lnSpc>
              <a:spcAft>
                <a:spcPts val="800"/>
              </a:spcAft>
              <a:buFont typeface="Arial" panose="020B0604020202020204" pitchFamily="34" charset="0"/>
              <a:buChar char="•"/>
            </a:pP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Một ví dụ điển hình là Vào năm 2002, </a:t>
            </a:r>
            <a:r>
              <a:rPr lang="vi-VN"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Nicolas</a:t>
            </a: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vi-VN"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Courtois</a:t>
            </a: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và </a:t>
            </a:r>
            <a:r>
              <a:rPr lang="vi-VN"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Josef</a:t>
            </a: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vi-VN"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Pieprzyk</a:t>
            </a: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phát hiện một tấn công trên lý thuyết gọi là tấn công XSL và chỉ ra điểm yếu tiềm tàng của AES. Tuy nhiên, một vài chuyên gia về mật mã học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khác</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cũng</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chỉ</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ra</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một</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số</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vấn</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đề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cơ</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sở</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học</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của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tấn</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này</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và</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cho</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rằng</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các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tác</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giả</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đã</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có</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sai</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lầm</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tính </a:t>
            </a:r>
            <a:r>
              <a:rPr lang="en-US"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a:t>
            </a:r>
            <a:endPar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endParaRPr>
          </a:p>
        </p:txBody>
      </p:sp>
      <p:sp>
        <p:nvSpPr>
          <p:cNvPr id="9" name="Tiêu đề 1">
            <a:extLst>
              <a:ext uri="{FF2B5EF4-FFF2-40B4-BE49-F238E27FC236}">
                <a16:creationId xmlns:a16="http://schemas.microsoft.com/office/drawing/2014/main" id="{091E938A-9899-AC5D-6A22-BCB91E704ED7}"/>
              </a:ext>
            </a:extLst>
          </p:cNvPr>
          <p:cNvSpPr txBox="1">
            <a:spLocks/>
          </p:cNvSpPr>
          <p:nvPr/>
        </p:nvSpPr>
        <p:spPr>
          <a:xfrm>
            <a:off x="380999" y="76504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Tồn Đọng</a:t>
            </a:r>
          </a:p>
        </p:txBody>
      </p:sp>
      <p:grpSp>
        <p:nvGrpSpPr>
          <p:cNvPr id="2" name="Đồ họa 3" descr="Key outline">
            <a:extLst>
              <a:ext uri="{FF2B5EF4-FFF2-40B4-BE49-F238E27FC236}">
                <a16:creationId xmlns:a16="http://schemas.microsoft.com/office/drawing/2014/main" id="{ADDD7683-8101-1CC2-4850-DB57A6B361C4}"/>
              </a:ext>
            </a:extLst>
          </p:cNvPr>
          <p:cNvGrpSpPr/>
          <p:nvPr/>
        </p:nvGrpSpPr>
        <p:grpSpPr>
          <a:xfrm>
            <a:off x="8480425" y="7029838"/>
            <a:ext cx="838038" cy="400241"/>
            <a:chOff x="8517067" y="4654653"/>
            <a:chExt cx="838038" cy="400241"/>
          </a:xfrm>
          <a:gradFill>
            <a:gsLst>
              <a:gs pos="2000">
                <a:srgbClr val="B180BB"/>
              </a:gs>
              <a:gs pos="48000">
                <a:srgbClr val="FFBFB3"/>
              </a:gs>
              <a:gs pos="100000">
                <a:srgbClr val="6A9CFD"/>
              </a:gs>
            </a:gsLst>
            <a:lin ang="16200000" scaled="1"/>
          </a:gradFill>
          <a:scene3d>
            <a:camera prst="perspectiveContrastingRightFacing"/>
            <a:lightRig rig="threePt" dir="t"/>
          </a:scene3d>
        </p:grpSpPr>
        <p:sp>
          <p:nvSpPr>
            <p:cNvPr id="4" name="Hình tự do: Hình 3">
              <a:extLst>
                <a:ext uri="{FF2B5EF4-FFF2-40B4-BE49-F238E27FC236}">
                  <a16:creationId xmlns:a16="http://schemas.microsoft.com/office/drawing/2014/main" id="{89CB3729-24E0-89E1-6901-AD6FD035AFE8}"/>
                </a:ext>
              </a:extLst>
            </p:cNvPr>
            <p:cNvSpPr/>
            <p:nvPr/>
          </p:nvSpPr>
          <p:spPr>
            <a:xfrm>
              <a:off x="8517067" y="4654653"/>
              <a:ext cx="838038" cy="400241"/>
            </a:xfrm>
            <a:custGeom>
              <a:avLst/>
              <a:gdLst>
                <a:gd name="connsiteX0" fmla="*/ 376076 w 838038"/>
                <a:gd name="connsiteY0" fmla="*/ 104871 h 400241"/>
                <a:gd name="connsiteX1" fmla="*/ 104871 w 838038"/>
                <a:gd name="connsiteY1" fmla="*/ 24165 h 400241"/>
                <a:gd name="connsiteX2" fmla="*/ 24165 w 838038"/>
                <a:gd name="connsiteY2" fmla="*/ 295371 h 400241"/>
                <a:gd name="connsiteX3" fmla="*/ 295371 w 838038"/>
                <a:gd name="connsiteY3" fmla="*/ 376076 h 400241"/>
                <a:gd name="connsiteX4" fmla="*/ 376076 w 838038"/>
                <a:gd name="connsiteY4" fmla="*/ 295371 h 400241"/>
                <a:gd name="connsiteX5" fmla="*/ 437988 w 838038"/>
                <a:gd name="connsiteY5" fmla="*/ 295371 h 400241"/>
                <a:gd name="connsiteX6" fmla="*/ 476088 w 838038"/>
                <a:gd name="connsiteY6" fmla="*/ 257271 h 400241"/>
                <a:gd name="connsiteX7" fmla="*/ 514188 w 838038"/>
                <a:gd name="connsiteY7" fmla="*/ 295371 h 400241"/>
                <a:gd name="connsiteX8" fmla="*/ 576101 w 838038"/>
                <a:gd name="connsiteY8" fmla="*/ 233458 h 400241"/>
                <a:gd name="connsiteX9" fmla="*/ 638013 w 838038"/>
                <a:gd name="connsiteY9" fmla="*/ 295371 h 400241"/>
                <a:gd name="connsiteX10" fmla="*/ 699926 w 838038"/>
                <a:gd name="connsiteY10" fmla="*/ 233458 h 400241"/>
                <a:gd name="connsiteX11" fmla="*/ 761838 w 838038"/>
                <a:gd name="connsiteY11" fmla="*/ 295371 h 400241"/>
                <a:gd name="connsiteX12" fmla="*/ 838038 w 838038"/>
                <a:gd name="connsiteY12" fmla="*/ 200121 h 400241"/>
                <a:gd name="connsiteX13" fmla="*/ 761838 w 838038"/>
                <a:gd name="connsiteY13" fmla="*/ 104871 h 400241"/>
                <a:gd name="connsiteX14" fmla="*/ 760276 w 838038"/>
                <a:gd name="connsiteY14" fmla="*/ 266891 h 400241"/>
                <a:gd name="connsiteX15" fmla="*/ 713432 w 838038"/>
                <a:gd name="connsiteY15" fmla="*/ 220019 h 400241"/>
                <a:gd name="connsiteX16" fmla="*/ 699926 w 838038"/>
                <a:gd name="connsiteY16" fmla="*/ 206550 h 400241"/>
                <a:gd name="connsiteX17" fmla="*/ 686486 w 838038"/>
                <a:gd name="connsiteY17" fmla="*/ 220019 h 400241"/>
                <a:gd name="connsiteX18" fmla="*/ 638013 w 838038"/>
                <a:gd name="connsiteY18" fmla="*/ 268482 h 400241"/>
                <a:gd name="connsiteX19" fmla="*/ 589607 w 838038"/>
                <a:gd name="connsiteY19" fmla="*/ 220019 h 400241"/>
                <a:gd name="connsiteX20" fmla="*/ 576101 w 838038"/>
                <a:gd name="connsiteY20" fmla="*/ 206550 h 400241"/>
                <a:gd name="connsiteX21" fmla="*/ 562661 w 838038"/>
                <a:gd name="connsiteY21" fmla="*/ 220019 h 400241"/>
                <a:gd name="connsiteX22" fmla="*/ 514188 w 838038"/>
                <a:gd name="connsiteY22" fmla="*/ 268482 h 400241"/>
                <a:gd name="connsiteX23" fmla="*/ 489585 w 838038"/>
                <a:gd name="connsiteY23" fmla="*/ 243831 h 400241"/>
                <a:gd name="connsiteX24" fmla="*/ 476088 w 838038"/>
                <a:gd name="connsiteY24" fmla="*/ 230372 h 400241"/>
                <a:gd name="connsiteX25" fmla="*/ 462639 w 838038"/>
                <a:gd name="connsiteY25" fmla="*/ 243831 h 400241"/>
                <a:gd name="connsiteX26" fmla="*/ 430121 w 838038"/>
                <a:gd name="connsiteY26" fmla="*/ 276359 h 400241"/>
                <a:gd name="connsiteX27" fmla="*/ 364789 w 838038"/>
                <a:gd name="connsiteY27" fmla="*/ 276359 h 400241"/>
                <a:gd name="connsiteX28" fmla="*/ 359369 w 838038"/>
                <a:gd name="connsiteY28" fmla="*/ 286293 h 400241"/>
                <a:gd name="connsiteX29" fmla="*/ 113996 w 838038"/>
                <a:gd name="connsiteY29" fmla="*/ 359350 h 400241"/>
                <a:gd name="connsiteX30" fmla="*/ 40939 w 838038"/>
                <a:gd name="connsiteY30" fmla="*/ 113977 h 400241"/>
                <a:gd name="connsiteX31" fmla="*/ 286312 w 838038"/>
                <a:gd name="connsiteY31" fmla="*/ 40920 h 400241"/>
                <a:gd name="connsiteX32" fmla="*/ 359369 w 838038"/>
                <a:gd name="connsiteY32" fmla="*/ 113977 h 400241"/>
                <a:gd name="connsiteX33" fmla="*/ 364789 w 838038"/>
                <a:gd name="connsiteY33" fmla="*/ 123911 h 400241"/>
                <a:gd name="connsiteX34" fmla="*/ 752723 w 838038"/>
                <a:gd name="connsiteY34" fmla="*/ 123911 h 400241"/>
                <a:gd name="connsiteX35" fmla="*/ 783108 w 838038"/>
                <a:gd name="connsiteY35" fmla="*/ 161916 h 400241"/>
                <a:gd name="connsiteX36" fmla="*/ 399888 w 838038"/>
                <a:gd name="connsiteY36" fmla="*/ 161916 h 400241"/>
                <a:gd name="connsiteX37" fmla="*/ 399888 w 838038"/>
                <a:gd name="connsiteY37" fmla="*/ 180966 h 400241"/>
                <a:gd name="connsiteX38" fmla="*/ 798348 w 838038"/>
                <a:gd name="connsiteY38" fmla="*/ 180966 h 400241"/>
                <a:gd name="connsiteX39" fmla="*/ 813683 w 838038"/>
                <a:gd name="connsiteY39" fmla="*/ 200140 h 40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8038" h="400241">
                  <a:moveTo>
                    <a:pt x="376076" y="104871"/>
                  </a:moveTo>
                  <a:cubicBezTo>
                    <a:pt x="323471" y="7693"/>
                    <a:pt x="202049" y="-28440"/>
                    <a:pt x="104871" y="24165"/>
                  </a:cubicBezTo>
                  <a:cubicBezTo>
                    <a:pt x="7693" y="76770"/>
                    <a:pt x="-28440" y="198193"/>
                    <a:pt x="24165" y="295371"/>
                  </a:cubicBezTo>
                  <a:cubicBezTo>
                    <a:pt x="76770" y="392549"/>
                    <a:pt x="198193" y="428682"/>
                    <a:pt x="295371" y="376076"/>
                  </a:cubicBezTo>
                  <a:cubicBezTo>
                    <a:pt x="329538" y="357580"/>
                    <a:pt x="357580" y="329538"/>
                    <a:pt x="376076" y="295371"/>
                  </a:cubicBezTo>
                  <a:lnTo>
                    <a:pt x="437988" y="295371"/>
                  </a:lnTo>
                  <a:lnTo>
                    <a:pt x="476088" y="257271"/>
                  </a:lnTo>
                  <a:lnTo>
                    <a:pt x="514188" y="295371"/>
                  </a:lnTo>
                  <a:lnTo>
                    <a:pt x="576101" y="233458"/>
                  </a:lnTo>
                  <a:lnTo>
                    <a:pt x="638013" y="295371"/>
                  </a:lnTo>
                  <a:lnTo>
                    <a:pt x="699926" y="233458"/>
                  </a:lnTo>
                  <a:lnTo>
                    <a:pt x="761838" y="295371"/>
                  </a:lnTo>
                  <a:lnTo>
                    <a:pt x="838038" y="200121"/>
                  </a:lnTo>
                  <a:lnTo>
                    <a:pt x="761838" y="104871"/>
                  </a:lnTo>
                  <a:close/>
                  <a:moveTo>
                    <a:pt x="760276" y="266891"/>
                  </a:moveTo>
                  <a:lnTo>
                    <a:pt x="713432" y="220019"/>
                  </a:lnTo>
                  <a:lnTo>
                    <a:pt x="699926" y="206550"/>
                  </a:lnTo>
                  <a:lnTo>
                    <a:pt x="686486" y="220019"/>
                  </a:lnTo>
                  <a:lnTo>
                    <a:pt x="638013" y="268482"/>
                  </a:lnTo>
                  <a:lnTo>
                    <a:pt x="589607" y="220019"/>
                  </a:lnTo>
                  <a:lnTo>
                    <a:pt x="576101" y="206550"/>
                  </a:lnTo>
                  <a:lnTo>
                    <a:pt x="562661" y="220019"/>
                  </a:lnTo>
                  <a:lnTo>
                    <a:pt x="514188" y="268482"/>
                  </a:lnTo>
                  <a:lnTo>
                    <a:pt x="489585" y="243831"/>
                  </a:lnTo>
                  <a:lnTo>
                    <a:pt x="476088" y="230372"/>
                  </a:lnTo>
                  <a:lnTo>
                    <a:pt x="462639" y="243831"/>
                  </a:lnTo>
                  <a:lnTo>
                    <a:pt x="430121" y="276359"/>
                  </a:lnTo>
                  <a:lnTo>
                    <a:pt x="364789" y="276359"/>
                  </a:lnTo>
                  <a:lnTo>
                    <a:pt x="359369" y="286293"/>
                  </a:lnTo>
                  <a:cubicBezTo>
                    <a:pt x="311785" y="374225"/>
                    <a:pt x="201928" y="406934"/>
                    <a:pt x="113996" y="359350"/>
                  </a:cubicBezTo>
                  <a:cubicBezTo>
                    <a:pt x="26064" y="311766"/>
                    <a:pt x="-6645" y="201909"/>
                    <a:pt x="40939" y="113977"/>
                  </a:cubicBezTo>
                  <a:cubicBezTo>
                    <a:pt x="88523" y="26045"/>
                    <a:pt x="198380" y="-6664"/>
                    <a:pt x="286312" y="40920"/>
                  </a:cubicBezTo>
                  <a:cubicBezTo>
                    <a:pt x="317245" y="57659"/>
                    <a:pt x="342631" y="83045"/>
                    <a:pt x="359369" y="113977"/>
                  </a:cubicBezTo>
                  <a:lnTo>
                    <a:pt x="364789" y="123911"/>
                  </a:lnTo>
                  <a:lnTo>
                    <a:pt x="752723" y="123911"/>
                  </a:lnTo>
                  <a:lnTo>
                    <a:pt x="783108" y="161916"/>
                  </a:lnTo>
                  <a:lnTo>
                    <a:pt x="399888" y="161916"/>
                  </a:lnTo>
                  <a:lnTo>
                    <a:pt x="399888" y="180966"/>
                  </a:lnTo>
                  <a:lnTo>
                    <a:pt x="798348" y="180966"/>
                  </a:lnTo>
                  <a:lnTo>
                    <a:pt x="813683" y="200140"/>
                  </a:lnTo>
                  <a:close/>
                </a:path>
              </a:pathLst>
            </a:custGeom>
            <a:grpFill/>
            <a:ln w="9525" cap="flat">
              <a:noFill/>
              <a:prstDash val="solid"/>
              <a:miter/>
            </a:ln>
          </p:spPr>
          <p:txBody>
            <a:bodyPr rtlCol="0" anchor="ctr"/>
            <a:lstStyle/>
            <a:p>
              <a:endParaRPr lang="vi-VN"/>
            </a:p>
          </p:txBody>
        </p:sp>
        <p:sp>
          <p:nvSpPr>
            <p:cNvPr id="5" name="Hình tự do: Hình 4">
              <a:extLst>
                <a:ext uri="{FF2B5EF4-FFF2-40B4-BE49-F238E27FC236}">
                  <a16:creationId xmlns:a16="http://schemas.microsoft.com/office/drawing/2014/main" id="{4E64EDED-2442-9F39-BE3D-BE40BFA1CE24}"/>
                </a:ext>
              </a:extLst>
            </p:cNvPr>
            <p:cNvSpPr/>
            <p:nvPr/>
          </p:nvSpPr>
          <p:spPr>
            <a:xfrm>
              <a:off x="8574056" y="4797634"/>
              <a:ext cx="114300" cy="114300"/>
            </a:xfrm>
            <a:custGeom>
              <a:avLst/>
              <a:gdLst>
                <a:gd name="connsiteX0" fmla="*/ 57150 w 114300"/>
                <a:gd name="connsiteY0" fmla="*/ 0 h 114300"/>
                <a:gd name="connsiteX1" fmla="*/ 0 w 114300"/>
                <a:gd name="connsiteY1" fmla="*/ 57150 h 114300"/>
                <a:gd name="connsiteX2" fmla="*/ 57150 w 114300"/>
                <a:gd name="connsiteY2" fmla="*/ 114300 h 114300"/>
                <a:gd name="connsiteX3" fmla="*/ 114300 w 114300"/>
                <a:gd name="connsiteY3" fmla="*/ 57150 h 114300"/>
                <a:gd name="connsiteX4" fmla="*/ 57150 w 114300"/>
                <a:gd name="connsiteY4" fmla="*/ 0 h 114300"/>
                <a:gd name="connsiteX5" fmla="*/ 57150 w 114300"/>
                <a:gd name="connsiteY5" fmla="*/ 95250 h 114300"/>
                <a:gd name="connsiteX6" fmla="*/ 19050 w 114300"/>
                <a:gd name="connsiteY6" fmla="*/ 57150 h 114300"/>
                <a:gd name="connsiteX7" fmla="*/ 57150 w 114300"/>
                <a:gd name="connsiteY7" fmla="*/ 19050 h 114300"/>
                <a:gd name="connsiteX8" fmla="*/ 95250 w 114300"/>
                <a:gd name="connsiteY8" fmla="*/ 57150 h 114300"/>
                <a:gd name="connsiteX9" fmla="*/ 57150 w 114300"/>
                <a:gd name="connsiteY9" fmla="*/ 952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0"/>
                  </a:moveTo>
                  <a:cubicBezTo>
                    <a:pt x="25587" y="0"/>
                    <a:pt x="0" y="25587"/>
                    <a:pt x="0" y="57150"/>
                  </a:cubicBezTo>
                  <a:cubicBezTo>
                    <a:pt x="0" y="88713"/>
                    <a:pt x="25587" y="114300"/>
                    <a:pt x="57150" y="114300"/>
                  </a:cubicBezTo>
                  <a:cubicBezTo>
                    <a:pt x="88713" y="114300"/>
                    <a:pt x="114300" y="88713"/>
                    <a:pt x="114300" y="57150"/>
                  </a:cubicBezTo>
                  <a:cubicBezTo>
                    <a:pt x="114201" y="25628"/>
                    <a:pt x="88672" y="99"/>
                    <a:pt x="57150" y="0"/>
                  </a:cubicBezTo>
                  <a:close/>
                  <a:moveTo>
                    <a:pt x="57150" y="95250"/>
                  </a:moveTo>
                  <a:cubicBezTo>
                    <a:pt x="36108" y="95250"/>
                    <a:pt x="19050" y="78192"/>
                    <a:pt x="19050" y="57150"/>
                  </a:cubicBezTo>
                  <a:cubicBezTo>
                    <a:pt x="19050" y="36108"/>
                    <a:pt x="36108" y="19050"/>
                    <a:pt x="57150" y="19050"/>
                  </a:cubicBezTo>
                  <a:cubicBezTo>
                    <a:pt x="78192" y="19050"/>
                    <a:pt x="95250" y="36108"/>
                    <a:pt x="95250" y="57150"/>
                  </a:cubicBezTo>
                  <a:cubicBezTo>
                    <a:pt x="95234" y="78190"/>
                    <a:pt x="78190" y="95247"/>
                    <a:pt x="57150" y="95279"/>
                  </a:cubicBezTo>
                  <a:close/>
                </a:path>
              </a:pathLst>
            </a:custGeom>
            <a:grpFill/>
            <a:ln w="9525" cap="flat">
              <a:noFill/>
              <a:prstDash val="solid"/>
              <a:miter/>
            </a:ln>
          </p:spPr>
          <p:txBody>
            <a:bodyPr rtlCol="0" anchor="ctr"/>
            <a:lstStyle/>
            <a:p>
              <a:endParaRPr lang="vi-VN"/>
            </a:p>
          </p:txBody>
        </p:sp>
      </p:grpSp>
    </p:spTree>
    <p:extLst>
      <p:ext uri="{BB962C8B-B14F-4D97-AF65-F5344CB8AC3E}">
        <p14:creationId xmlns:p14="http://schemas.microsoft.com/office/powerpoint/2010/main" val="560042575"/>
      </p:ext>
    </p:extLst>
  </p:cSld>
  <p:clrMapOvr>
    <a:masterClrMapping/>
  </p:clrMapOvr>
  <mc:AlternateContent xmlns:mc="http://schemas.openxmlformats.org/markup-compatibility/2006" xmlns:p159="http://schemas.microsoft.com/office/powerpoint/2015/09/main">
    <mc:Choice Requires="p159">
      <p:transition spd="slow">
        <p159:morph option="byObject"/>
        <p:sndAc>
          <p:endSnd/>
        </p:sndAc>
      </p:transition>
    </mc:Choice>
    <mc:Fallback xmlns="">
      <p:transition spd="slow">
        <p:fade/>
        <p:sndAc>
          <p:end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41000"/>
            <a:lum/>
            <a:extLst>
              <a:ext uri="{BEBA8EAE-BF5A-486C-A8C5-ECC9F3942E4B}">
                <a14:imgProps xmlns:a14="http://schemas.microsoft.com/office/drawing/2010/main">
                  <a14:imgLayer r:embed="rId5">
                    <a14:imgEffect>
                      <a14:artisticPaintStrokes/>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16" name="Hình chữ nhật: Góc Tròn 15">
            <a:extLst>
              <a:ext uri="{FF2B5EF4-FFF2-40B4-BE49-F238E27FC236}">
                <a16:creationId xmlns:a16="http://schemas.microsoft.com/office/drawing/2014/main" id="{24D61B1D-5AAE-36D8-AC06-9111DA815FAF}"/>
              </a:ext>
            </a:extLst>
          </p:cNvPr>
          <p:cNvSpPr/>
          <p:nvPr/>
        </p:nvSpPr>
        <p:spPr>
          <a:xfrm rot="16200000">
            <a:off x="11083130" y="-346840"/>
            <a:ext cx="2676782" cy="7551680"/>
          </a:xfrm>
          <a:prstGeom prst="roundRect">
            <a:avLst>
              <a:gd name="adj" fmla="val 7929"/>
            </a:avLst>
          </a:prstGeom>
          <a:gradFill>
            <a:gsLst>
              <a:gs pos="34000">
                <a:srgbClr val="B180BB"/>
              </a:gs>
              <a:gs pos="70000">
                <a:srgbClr val="B280BB"/>
              </a:gs>
              <a:gs pos="0">
                <a:srgbClr val="FFBFB3"/>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4" name="Đồ họa 2" descr="Lock outline">
            <a:extLst>
              <a:ext uri="{FF2B5EF4-FFF2-40B4-BE49-F238E27FC236}">
                <a16:creationId xmlns:a16="http://schemas.microsoft.com/office/drawing/2014/main" id="{762EA37E-E9A8-B2EB-052C-57EFE7E5EC0F}"/>
              </a:ext>
            </a:extLst>
          </p:cNvPr>
          <p:cNvGrpSpPr/>
          <p:nvPr/>
        </p:nvGrpSpPr>
        <p:grpSpPr>
          <a:xfrm>
            <a:off x="10015653" y="2389395"/>
            <a:ext cx="1558037" cy="2008075"/>
            <a:chOff x="9559143" y="2462032"/>
            <a:chExt cx="1421886" cy="1866683"/>
          </a:xfrm>
          <a:gradFill>
            <a:gsLst>
              <a:gs pos="2000">
                <a:srgbClr val="B180BB"/>
              </a:gs>
              <a:gs pos="48000">
                <a:srgbClr val="FFBFB3"/>
              </a:gs>
              <a:gs pos="100000">
                <a:srgbClr val="6A9CFD"/>
              </a:gs>
            </a:gsLst>
            <a:lin ang="16200000" scaled="1"/>
          </a:gradFill>
          <a:effectLst/>
          <a:scene3d>
            <a:camera prst="perspectiveHeroicExtremeLeftFacing"/>
            <a:lightRig rig="threePt" dir="t"/>
          </a:scene3d>
        </p:grpSpPr>
        <p:sp>
          <p:nvSpPr>
            <p:cNvPr id="17" name="Hình tự do: Hình 16">
              <a:extLst>
                <a:ext uri="{FF2B5EF4-FFF2-40B4-BE49-F238E27FC236}">
                  <a16:creationId xmlns:a16="http://schemas.microsoft.com/office/drawing/2014/main" id="{4177F33E-B295-16E5-1B46-807A7C9383EE}"/>
                </a:ext>
              </a:extLst>
            </p:cNvPr>
            <p:cNvSpPr/>
            <p:nvPr/>
          </p:nvSpPr>
          <p:spPr>
            <a:xfrm>
              <a:off x="9559143" y="2462032"/>
              <a:ext cx="1421886" cy="1866683"/>
            </a:xfrm>
            <a:custGeom>
              <a:avLst/>
              <a:gdLst>
                <a:gd name="connsiteX0" fmla="*/ 1244862 w 1421886"/>
                <a:gd name="connsiteY0" fmla="*/ 838151 h 1866683"/>
                <a:gd name="connsiteX1" fmla="*/ 1244862 w 1421886"/>
                <a:gd name="connsiteY1" fmla="*/ 533868 h 1866683"/>
                <a:gd name="connsiteX2" fmla="*/ 710994 w 1421886"/>
                <a:gd name="connsiteY2" fmla="*/ 0 h 1866683"/>
                <a:gd name="connsiteX3" fmla="*/ 177126 w 1421886"/>
                <a:gd name="connsiteY3" fmla="*/ 533868 h 1866683"/>
                <a:gd name="connsiteX4" fmla="*/ 177126 w 1421886"/>
                <a:gd name="connsiteY4" fmla="*/ 838126 h 1866683"/>
                <a:gd name="connsiteX5" fmla="*/ 0 w 1421886"/>
                <a:gd name="connsiteY5" fmla="*/ 850821 h 1866683"/>
                <a:gd name="connsiteX6" fmla="*/ 0 w 1421886"/>
                <a:gd name="connsiteY6" fmla="*/ 1815902 h 1866683"/>
                <a:gd name="connsiteX7" fmla="*/ 710943 w 1421886"/>
                <a:gd name="connsiteY7" fmla="*/ 1866683 h 1866683"/>
                <a:gd name="connsiteX8" fmla="*/ 1421887 w 1421886"/>
                <a:gd name="connsiteY8" fmla="*/ 1815902 h 1866683"/>
                <a:gd name="connsiteX9" fmla="*/ 1421887 w 1421886"/>
                <a:gd name="connsiteY9" fmla="*/ 850771 h 1866683"/>
                <a:gd name="connsiteX10" fmla="*/ 227908 w 1421886"/>
                <a:gd name="connsiteY10" fmla="*/ 533868 h 1866683"/>
                <a:gd name="connsiteX11" fmla="*/ 710994 w 1421886"/>
                <a:gd name="connsiteY11" fmla="*/ 50782 h 1866683"/>
                <a:gd name="connsiteX12" fmla="*/ 1194080 w 1421886"/>
                <a:gd name="connsiteY12" fmla="*/ 533868 h 1866683"/>
                <a:gd name="connsiteX13" fmla="*/ 1194080 w 1421886"/>
                <a:gd name="connsiteY13" fmla="*/ 834749 h 1866683"/>
                <a:gd name="connsiteX14" fmla="*/ 1117273 w 1421886"/>
                <a:gd name="connsiteY14" fmla="*/ 829620 h 1866683"/>
                <a:gd name="connsiteX15" fmla="*/ 1117273 w 1421886"/>
                <a:gd name="connsiteY15" fmla="*/ 533233 h 1866683"/>
                <a:gd name="connsiteX16" fmla="*/ 711020 w 1421886"/>
                <a:gd name="connsiteY16" fmla="*/ 126980 h 1866683"/>
                <a:gd name="connsiteX17" fmla="*/ 304766 w 1421886"/>
                <a:gd name="connsiteY17" fmla="*/ 533233 h 1866683"/>
                <a:gd name="connsiteX18" fmla="*/ 304766 w 1421886"/>
                <a:gd name="connsiteY18" fmla="*/ 829620 h 1866683"/>
                <a:gd name="connsiteX19" fmla="*/ 227959 w 1421886"/>
                <a:gd name="connsiteY19" fmla="*/ 834698 h 1866683"/>
                <a:gd name="connsiteX20" fmla="*/ 1066491 w 1421886"/>
                <a:gd name="connsiteY20" fmla="*/ 826065 h 1866683"/>
                <a:gd name="connsiteX21" fmla="*/ 711020 w 1421886"/>
                <a:gd name="connsiteY21" fmla="*/ 799989 h 1866683"/>
                <a:gd name="connsiteX22" fmla="*/ 355548 w 1421886"/>
                <a:gd name="connsiteY22" fmla="*/ 826065 h 1866683"/>
                <a:gd name="connsiteX23" fmla="*/ 355548 w 1421886"/>
                <a:gd name="connsiteY23" fmla="*/ 533233 h 1866683"/>
                <a:gd name="connsiteX24" fmla="*/ 711020 w 1421886"/>
                <a:gd name="connsiteY24" fmla="*/ 177761 h 1866683"/>
                <a:gd name="connsiteX25" fmla="*/ 1066491 w 1421886"/>
                <a:gd name="connsiteY25" fmla="*/ 533233 h 1866683"/>
                <a:gd name="connsiteX26" fmla="*/ 1371181 w 1421886"/>
                <a:gd name="connsiteY26" fmla="*/ 1768624 h 1866683"/>
                <a:gd name="connsiteX27" fmla="*/ 711020 w 1421886"/>
                <a:gd name="connsiteY27" fmla="*/ 1815800 h 1866683"/>
                <a:gd name="connsiteX28" fmla="*/ 50858 w 1421886"/>
                <a:gd name="connsiteY28" fmla="*/ 1768624 h 1866683"/>
                <a:gd name="connsiteX29" fmla="*/ 50858 w 1421886"/>
                <a:gd name="connsiteY29" fmla="*/ 898074 h 1866683"/>
                <a:gd name="connsiteX30" fmla="*/ 181214 w 1421886"/>
                <a:gd name="connsiteY30" fmla="*/ 888755 h 1866683"/>
                <a:gd name="connsiteX31" fmla="*/ 333889 w 1421886"/>
                <a:gd name="connsiteY31" fmla="*/ 878599 h 1866683"/>
                <a:gd name="connsiteX32" fmla="*/ 711020 w 1421886"/>
                <a:gd name="connsiteY32" fmla="*/ 850898 h 1866683"/>
                <a:gd name="connsiteX33" fmla="*/ 1088505 w 1421886"/>
                <a:gd name="connsiteY33" fmla="*/ 878599 h 1866683"/>
                <a:gd name="connsiteX34" fmla="*/ 1240622 w 1421886"/>
                <a:gd name="connsiteY34" fmla="*/ 888755 h 1866683"/>
                <a:gd name="connsiteX35" fmla="*/ 1371181 w 1421886"/>
                <a:gd name="connsiteY35" fmla="*/ 898074 h 186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21886" h="1866683">
                  <a:moveTo>
                    <a:pt x="1244862" y="838151"/>
                  </a:moveTo>
                  <a:lnTo>
                    <a:pt x="1244862" y="533868"/>
                  </a:lnTo>
                  <a:cubicBezTo>
                    <a:pt x="1244862" y="239022"/>
                    <a:pt x="1005840" y="0"/>
                    <a:pt x="710994" y="0"/>
                  </a:cubicBezTo>
                  <a:cubicBezTo>
                    <a:pt x="416148" y="0"/>
                    <a:pt x="177126" y="239022"/>
                    <a:pt x="177126" y="533868"/>
                  </a:cubicBezTo>
                  <a:lnTo>
                    <a:pt x="177126" y="838126"/>
                  </a:lnTo>
                  <a:lnTo>
                    <a:pt x="0" y="850821"/>
                  </a:lnTo>
                  <a:lnTo>
                    <a:pt x="0" y="1815902"/>
                  </a:lnTo>
                  <a:lnTo>
                    <a:pt x="710943" y="1866683"/>
                  </a:lnTo>
                  <a:lnTo>
                    <a:pt x="1421887" y="1815902"/>
                  </a:lnTo>
                  <a:lnTo>
                    <a:pt x="1421887" y="850771"/>
                  </a:lnTo>
                  <a:close/>
                  <a:moveTo>
                    <a:pt x="227908" y="533868"/>
                  </a:moveTo>
                  <a:cubicBezTo>
                    <a:pt x="227908" y="267066"/>
                    <a:pt x="444192" y="50782"/>
                    <a:pt x="710994" y="50782"/>
                  </a:cubicBezTo>
                  <a:cubicBezTo>
                    <a:pt x="977796" y="50782"/>
                    <a:pt x="1194080" y="267066"/>
                    <a:pt x="1194080" y="533868"/>
                  </a:cubicBezTo>
                  <a:lnTo>
                    <a:pt x="1194080" y="834749"/>
                  </a:lnTo>
                  <a:lnTo>
                    <a:pt x="1117273" y="829620"/>
                  </a:lnTo>
                  <a:lnTo>
                    <a:pt x="1117273" y="533233"/>
                  </a:lnTo>
                  <a:cubicBezTo>
                    <a:pt x="1117273" y="308864"/>
                    <a:pt x="935388" y="126980"/>
                    <a:pt x="711020" y="126980"/>
                  </a:cubicBezTo>
                  <a:cubicBezTo>
                    <a:pt x="486651" y="126980"/>
                    <a:pt x="304766" y="308864"/>
                    <a:pt x="304766" y="533233"/>
                  </a:cubicBezTo>
                  <a:lnTo>
                    <a:pt x="304766" y="829620"/>
                  </a:lnTo>
                  <a:lnTo>
                    <a:pt x="227959" y="834698"/>
                  </a:lnTo>
                  <a:close/>
                  <a:moveTo>
                    <a:pt x="1066491" y="826065"/>
                  </a:moveTo>
                  <a:lnTo>
                    <a:pt x="711020" y="799989"/>
                  </a:lnTo>
                  <a:lnTo>
                    <a:pt x="355548" y="826065"/>
                  </a:lnTo>
                  <a:lnTo>
                    <a:pt x="355548" y="533233"/>
                  </a:lnTo>
                  <a:cubicBezTo>
                    <a:pt x="355548" y="336911"/>
                    <a:pt x="514698" y="177761"/>
                    <a:pt x="711020" y="177761"/>
                  </a:cubicBezTo>
                  <a:cubicBezTo>
                    <a:pt x="907341" y="177761"/>
                    <a:pt x="1066491" y="336911"/>
                    <a:pt x="1066491" y="533233"/>
                  </a:cubicBezTo>
                  <a:close/>
                  <a:moveTo>
                    <a:pt x="1371181" y="1768624"/>
                  </a:moveTo>
                  <a:lnTo>
                    <a:pt x="711020" y="1815800"/>
                  </a:lnTo>
                  <a:lnTo>
                    <a:pt x="50858" y="1768624"/>
                  </a:lnTo>
                  <a:lnTo>
                    <a:pt x="50858" y="898074"/>
                  </a:lnTo>
                  <a:lnTo>
                    <a:pt x="181214" y="888755"/>
                  </a:lnTo>
                  <a:lnTo>
                    <a:pt x="333889" y="878599"/>
                  </a:lnTo>
                  <a:lnTo>
                    <a:pt x="711020" y="850898"/>
                  </a:lnTo>
                  <a:lnTo>
                    <a:pt x="1088505" y="878599"/>
                  </a:lnTo>
                  <a:lnTo>
                    <a:pt x="1240622" y="888755"/>
                  </a:lnTo>
                  <a:lnTo>
                    <a:pt x="1371181" y="898074"/>
                  </a:lnTo>
                  <a:close/>
                </a:path>
              </a:pathLst>
            </a:custGeom>
            <a:grpFill/>
            <a:ln w="25301" cap="flat">
              <a:noFill/>
              <a:prstDash val="solid"/>
              <a:miter/>
            </a:ln>
          </p:spPr>
          <p:txBody>
            <a:bodyPr rtlCol="0" anchor="ctr"/>
            <a:lstStyle/>
            <a:p>
              <a:endParaRPr lang="vi-VN" dirty="0"/>
            </a:p>
          </p:txBody>
        </p:sp>
        <p:sp>
          <p:nvSpPr>
            <p:cNvPr id="19" name="Hình tự do: Hình 18">
              <a:extLst>
                <a:ext uri="{FF2B5EF4-FFF2-40B4-BE49-F238E27FC236}">
                  <a16:creationId xmlns:a16="http://schemas.microsoft.com/office/drawing/2014/main" id="{37EB47F5-AFC4-C013-A068-FF6D11F7151E}"/>
                </a:ext>
              </a:extLst>
            </p:cNvPr>
            <p:cNvSpPr/>
            <p:nvPr/>
          </p:nvSpPr>
          <p:spPr>
            <a:xfrm>
              <a:off x="10092397" y="3592203"/>
              <a:ext cx="355501" cy="482552"/>
            </a:xfrm>
            <a:custGeom>
              <a:avLst/>
              <a:gdLst>
                <a:gd name="connsiteX0" fmla="*/ 177765 w 355501"/>
                <a:gd name="connsiteY0" fmla="*/ 0 h 482552"/>
                <a:gd name="connsiteX1" fmla="*/ 2 w 355501"/>
                <a:gd name="connsiteY1" fmla="*/ 179229 h 482552"/>
                <a:gd name="connsiteX2" fmla="*/ 101593 w 355501"/>
                <a:gd name="connsiteY2" fmla="*/ 339577 h 482552"/>
                <a:gd name="connsiteX3" fmla="*/ 101593 w 355501"/>
                <a:gd name="connsiteY3" fmla="*/ 482553 h 482552"/>
                <a:gd name="connsiteX4" fmla="*/ 253938 w 355501"/>
                <a:gd name="connsiteY4" fmla="*/ 482553 h 482552"/>
                <a:gd name="connsiteX5" fmla="*/ 253938 w 355501"/>
                <a:gd name="connsiteY5" fmla="*/ 338968 h 482552"/>
                <a:gd name="connsiteX6" fmla="*/ 355501 w 355501"/>
                <a:gd name="connsiteY6" fmla="*/ 177787 h 482552"/>
                <a:gd name="connsiteX7" fmla="*/ 177765 w 355501"/>
                <a:gd name="connsiteY7" fmla="*/ 0 h 482552"/>
                <a:gd name="connsiteX8" fmla="*/ 219279 w 355501"/>
                <a:gd name="connsiteY8" fmla="*/ 298901 h 482552"/>
                <a:gd name="connsiteX9" fmla="*/ 203156 w 355501"/>
                <a:gd name="connsiteY9" fmla="*/ 305223 h 482552"/>
                <a:gd name="connsiteX10" fmla="*/ 203156 w 355501"/>
                <a:gd name="connsiteY10" fmla="*/ 431771 h 482552"/>
                <a:gd name="connsiteX11" fmla="*/ 152374 w 355501"/>
                <a:gd name="connsiteY11" fmla="*/ 431771 h 482552"/>
                <a:gd name="connsiteX12" fmla="*/ 152374 w 355501"/>
                <a:gd name="connsiteY12" fmla="*/ 304487 h 482552"/>
                <a:gd name="connsiteX13" fmla="*/ 135312 w 355501"/>
                <a:gd name="connsiteY13" fmla="*/ 298571 h 482552"/>
                <a:gd name="connsiteX14" fmla="*/ 56958 w 355501"/>
                <a:gd name="connsiteY14" fmla="*/ 136273 h 482552"/>
                <a:gd name="connsiteX15" fmla="*/ 219256 w 355501"/>
                <a:gd name="connsiteY15" fmla="*/ 57919 h 482552"/>
                <a:gd name="connsiteX16" fmla="*/ 304719 w 355501"/>
                <a:gd name="connsiteY16" fmla="*/ 177787 h 482552"/>
                <a:gd name="connsiteX17" fmla="*/ 219254 w 355501"/>
                <a:gd name="connsiteY17" fmla="*/ 298901 h 48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501" h="482552">
                  <a:moveTo>
                    <a:pt x="177765" y="0"/>
                  </a:moveTo>
                  <a:cubicBezTo>
                    <a:pt x="79185" y="404"/>
                    <a:pt x="-402" y="80646"/>
                    <a:pt x="2" y="179229"/>
                  </a:cubicBezTo>
                  <a:cubicBezTo>
                    <a:pt x="283" y="247746"/>
                    <a:pt x="39758" y="310055"/>
                    <a:pt x="101593" y="339577"/>
                  </a:cubicBezTo>
                  <a:lnTo>
                    <a:pt x="101593" y="482553"/>
                  </a:lnTo>
                  <a:lnTo>
                    <a:pt x="253938" y="482553"/>
                  </a:lnTo>
                  <a:lnTo>
                    <a:pt x="253938" y="338968"/>
                  </a:lnTo>
                  <a:cubicBezTo>
                    <a:pt x="315323" y="308519"/>
                    <a:pt x="354529" y="246301"/>
                    <a:pt x="355501" y="177787"/>
                  </a:cubicBezTo>
                  <a:cubicBezTo>
                    <a:pt x="355402" y="79659"/>
                    <a:pt x="275893" y="127"/>
                    <a:pt x="177765" y="0"/>
                  </a:cubicBezTo>
                  <a:close/>
                  <a:moveTo>
                    <a:pt x="219279" y="298901"/>
                  </a:moveTo>
                  <a:lnTo>
                    <a:pt x="203156" y="305223"/>
                  </a:lnTo>
                  <a:lnTo>
                    <a:pt x="203156" y="431771"/>
                  </a:lnTo>
                  <a:lnTo>
                    <a:pt x="152374" y="431771"/>
                  </a:lnTo>
                  <a:lnTo>
                    <a:pt x="152374" y="304487"/>
                  </a:lnTo>
                  <a:lnTo>
                    <a:pt x="135312" y="298571"/>
                  </a:lnTo>
                  <a:cubicBezTo>
                    <a:pt x="68856" y="275392"/>
                    <a:pt x="33776" y="202728"/>
                    <a:pt x="56958" y="136273"/>
                  </a:cubicBezTo>
                  <a:cubicBezTo>
                    <a:pt x="80137" y="69817"/>
                    <a:pt x="152801" y="34737"/>
                    <a:pt x="219256" y="57919"/>
                  </a:cubicBezTo>
                  <a:cubicBezTo>
                    <a:pt x="270274" y="75716"/>
                    <a:pt x="304526" y="123752"/>
                    <a:pt x="304719" y="177787"/>
                  </a:cubicBezTo>
                  <a:cubicBezTo>
                    <a:pt x="303607" y="231813"/>
                    <a:pt x="269784" y="279746"/>
                    <a:pt x="219254" y="298901"/>
                  </a:cubicBezTo>
                  <a:close/>
                </a:path>
              </a:pathLst>
            </a:custGeom>
            <a:grpFill/>
            <a:ln w="25301" cap="flat">
              <a:noFill/>
              <a:prstDash val="solid"/>
              <a:miter/>
            </a:ln>
          </p:spPr>
          <p:txBody>
            <a:bodyPr rtlCol="0" anchor="ctr"/>
            <a:lstStyle/>
            <a:p>
              <a:endParaRPr lang="vi-VN"/>
            </a:p>
          </p:txBody>
        </p:sp>
      </p:grpSp>
      <p:sp>
        <p:nvSpPr>
          <p:cNvPr id="3" name="Rounded Rectangle 5">
            <a:extLst>
              <a:ext uri="{FF2B5EF4-FFF2-40B4-BE49-F238E27FC236}">
                <a16:creationId xmlns:a16="http://schemas.microsoft.com/office/drawing/2014/main" id="{32320BE1-AE8D-1AF6-E5EE-AB49292CEF82}"/>
              </a:ext>
            </a:extLst>
          </p:cNvPr>
          <p:cNvSpPr/>
          <p:nvPr/>
        </p:nvSpPr>
        <p:spPr>
          <a:xfrm>
            <a:off x="642254" y="1626659"/>
            <a:ext cx="6796282" cy="3533549"/>
          </a:xfrm>
          <a:prstGeom prst="roundRect">
            <a:avLst>
              <a:gd name="adj" fmla="val 8267"/>
            </a:avLst>
          </a:prstGeom>
          <a:gradFill flip="none" rotWithShape="1">
            <a:gsLst>
              <a:gs pos="76000">
                <a:srgbClr val="0070C0"/>
              </a:gs>
              <a:gs pos="25000">
                <a:srgbClr val="947BD3"/>
              </a:gs>
              <a:gs pos="0">
                <a:srgbClr val="C7D7FB"/>
              </a:gs>
              <a:gs pos="100000">
                <a:srgbClr val="FCB1A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1491322" y="-2376522"/>
            <a:ext cx="421156" cy="5300993"/>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ounded Rectangle 7">
            <a:extLst>
              <a:ext uri="{FF2B5EF4-FFF2-40B4-BE49-F238E27FC236}">
                <a16:creationId xmlns:a16="http://schemas.microsoft.com/office/drawing/2014/main" id="{BB3FC218-9501-E802-C536-3F745315AD92}"/>
              </a:ext>
            </a:extLst>
          </p:cNvPr>
          <p:cNvSpPr/>
          <p:nvPr/>
        </p:nvSpPr>
        <p:spPr>
          <a:xfrm rot="16200000">
            <a:off x="5592274" y="-4710410"/>
            <a:ext cx="905858" cy="11531603"/>
          </a:xfrm>
          <a:prstGeom prst="roundRect">
            <a:avLst>
              <a:gd name="adj" fmla="val 50000"/>
            </a:avLst>
          </a:prstGeom>
          <a:gradFill flip="none" rotWithShape="1">
            <a:gsLst>
              <a:gs pos="0">
                <a:srgbClr val="FFDCCC"/>
              </a:gs>
              <a:gs pos="65000">
                <a:srgbClr val="C86FA5"/>
              </a:gs>
              <a:gs pos="39000">
                <a:srgbClr val="FB6376"/>
              </a:gs>
              <a:gs pos="100000">
                <a:srgbClr val="947BD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Góc Tròn 17">
            <a:extLst>
              <a:ext uri="{FF2B5EF4-FFF2-40B4-BE49-F238E27FC236}">
                <a16:creationId xmlns:a16="http://schemas.microsoft.com/office/drawing/2014/main" id="{B848C09D-3D99-ECC2-FD56-672898086887}"/>
              </a:ext>
            </a:extLst>
          </p:cNvPr>
          <p:cNvSpPr/>
          <p:nvPr/>
        </p:nvSpPr>
        <p:spPr>
          <a:xfrm rot="5400000">
            <a:off x="-2860356" y="-441577"/>
            <a:ext cx="905857" cy="3230615"/>
          </a:xfrm>
          <a:prstGeom prst="roundRect">
            <a:avLst>
              <a:gd name="adj" fmla="val 50000"/>
            </a:avLst>
          </a:prstGeom>
          <a:gradFill>
            <a:gsLst>
              <a:gs pos="59000">
                <a:srgbClr val="FFC0CB"/>
              </a:gs>
              <a:gs pos="29000">
                <a:srgbClr val="FFC0CB"/>
              </a:gs>
              <a:gs pos="0">
                <a:schemeClr val="accent1">
                  <a:lumMod val="45000"/>
                  <a:lumOff val="55000"/>
                </a:schemeClr>
              </a:gs>
              <a:gs pos="88000">
                <a:schemeClr val="accent1">
                  <a:lumMod val="30000"/>
                  <a:lumOff val="7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6939613" y="145999"/>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13" name="Rounded Rectangle 5">
            <a:extLst>
              <a:ext uri="{FF2B5EF4-FFF2-40B4-BE49-F238E27FC236}">
                <a16:creationId xmlns:a16="http://schemas.microsoft.com/office/drawing/2014/main" id="{253E39E2-AFFE-5DD3-B266-B8DE5B716F2F}"/>
              </a:ext>
            </a:extLst>
          </p:cNvPr>
          <p:cNvSpPr/>
          <p:nvPr/>
        </p:nvSpPr>
        <p:spPr>
          <a:xfrm>
            <a:off x="380999" y="63396"/>
            <a:ext cx="2358380" cy="338554"/>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Kết Luận Kiến Nghị</a:t>
            </a:r>
          </a:p>
        </p:txBody>
      </p:sp>
      <p:sp>
        <p:nvSpPr>
          <p:cNvPr id="15" name="Tiêu đề 1">
            <a:extLst>
              <a:ext uri="{FF2B5EF4-FFF2-40B4-BE49-F238E27FC236}">
                <a16:creationId xmlns:a16="http://schemas.microsoft.com/office/drawing/2014/main" id="{427A9AD4-07C8-CE6A-09B9-8E5D66169BA0}"/>
              </a:ext>
            </a:extLst>
          </p:cNvPr>
          <p:cNvSpPr txBox="1">
            <a:spLocks/>
          </p:cNvSpPr>
          <p:nvPr/>
        </p:nvSpPr>
        <p:spPr>
          <a:xfrm>
            <a:off x="-7090329" y="76679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Nhóm Đã Làm Được Gì</a:t>
            </a:r>
          </a:p>
        </p:txBody>
      </p:sp>
      <p:sp>
        <p:nvSpPr>
          <p:cNvPr id="10" name="TextBox 3">
            <a:extLst>
              <a:ext uri="{FF2B5EF4-FFF2-40B4-BE49-F238E27FC236}">
                <a16:creationId xmlns:a16="http://schemas.microsoft.com/office/drawing/2014/main" id="{6A690AC4-5A4F-1374-19FD-0CB636DD93F3}"/>
              </a:ext>
            </a:extLst>
          </p:cNvPr>
          <p:cNvSpPr txBox="1"/>
          <p:nvPr/>
        </p:nvSpPr>
        <p:spPr>
          <a:xfrm>
            <a:off x="497479" y="1883438"/>
            <a:ext cx="6796282" cy="3047501"/>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Thuật toán AES (</a:t>
            </a:r>
            <a:r>
              <a:rPr lang="vi-VN"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Advanced</a:t>
            </a: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vi-VN"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Encryption</a:t>
            </a: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Standard) vẫn được coi là an toàn và chưa có kế hoạch nâng cấp chính thức nào được công bố. Tuy nhiên, NIST (Viện Tiêu chuẩn và Công nghệ Quốc gia Hoa Kỳ) đã đề xuất một số cập nhật biên tập cho FIPS 197, tiêu chuẩn AES.</a:t>
            </a:r>
          </a:p>
          <a:p>
            <a:pPr marL="742950" indent="-285750">
              <a:lnSpc>
                <a:spcPct val="107000"/>
              </a:lnSpc>
              <a:buFont typeface="Arial" panose="020B0604020202020204" pitchFamily="34" charset="0"/>
              <a:buChar char="•"/>
            </a:pP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Mặc dù vậy, có một số thuật toán mã hóa khác được đánh giá là an toàn và có tốc độ nhanh hơn AES. Ví dụ, ChaCha20 được cho là nhanh hơn AES nhưng vẫn an toàn.</a:t>
            </a:r>
          </a:p>
        </p:txBody>
      </p:sp>
      <p:sp>
        <p:nvSpPr>
          <p:cNvPr id="9" name="Tiêu đề 1">
            <a:extLst>
              <a:ext uri="{FF2B5EF4-FFF2-40B4-BE49-F238E27FC236}">
                <a16:creationId xmlns:a16="http://schemas.microsoft.com/office/drawing/2014/main" id="{091E938A-9899-AC5D-6A22-BCB91E704ED7}"/>
              </a:ext>
            </a:extLst>
          </p:cNvPr>
          <p:cNvSpPr txBox="1">
            <a:spLocks/>
          </p:cNvSpPr>
          <p:nvPr/>
        </p:nvSpPr>
        <p:spPr>
          <a:xfrm>
            <a:off x="380998" y="765047"/>
            <a:ext cx="1153160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Hướng Để Triển Khai, Nâng cấp</a:t>
            </a:r>
          </a:p>
        </p:txBody>
      </p:sp>
      <p:grpSp>
        <p:nvGrpSpPr>
          <p:cNvPr id="5" name="Đồ họa 3" descr="Key outline">
            <a:extLst>
              <a:ext uri="{FF2B5EF4-FFF2-40B4-BE49-F238E27FC236}">
                <a16:creationId xmlns:a16="http://schemas.microsoft.com/office/drawing/2014/main" id="{BB45A511-1506-E6C6-273A-5E8B539FFA90}"/>
              </a:ext>
            </a:extLst>
          </p:cNvPr>
          <p:cNvGrpSpPr/>
          <p:nvPr/>
        </p:nvGrpSpPr>
        <p:grpSpPr>
          <a:xfrm>
            <a:off x="9032840" y="3864722"/>
            <a:ext cx="838038" cy="400241"/>
            <a:chOff x="8517067" y="4654653"/>
            <a:chExt cx="838038" cy="400241"/>
          </a:xfrm>
          <a:gradFill>
            <a:gsLst>
              <a:gs pos="2000">
                <a:srgbClr val="B180BB"/>
              </a:gs>
              <a:gs pos="48000">
                <a:srgbClr val="FFBFB3"/>
              </a:gs>
              <a:gs pos="100000">
                <a:srgbClr val="6A9CFD"/>
              </a:gs>
            </a:gsLst>
            <a:lin ang="16200000" scaled="1"/>
          </a:gradFill>
          <a:scene3d>
            <a:camera prst="perspectiveContrastingRightFacing"/>
            <a:lightRig rig="threePt" dir="t"/>
          </a:scene3d>
        </p:grpSpPr>
        <p:sp>
          <p:nvSpPr>
            <p:cNvPr id="6" name="Hình tự do: Hình 5">
              <a:extLst>
                <a:ext uri="{FF2B5EF4-FFF2-40B4-BE49-F238E27FC236}">
                  <a16:creationId xmlns:a16="http://schemas.microsoft.com/office/drawing/2014/main" id="{B0204782-658B-ABA0-23CD-DC9CA5504A54}"/>
                </a:ext>
              </a:extLst>
            </p:cNvPr>
            <p:cNvSpPr/>
            <p:nvPr/>
          </p:nvSpPr>
          <p:spPr>
            <a:xfrm>
              <a:off x="8517067" y="4654653"/>
              <a:ext cx="838038" cy="400241"/>
            </a:xfrm>
            <a:custGeom>
              <a:avLst/>
              <a:gdLst>
                <a:gd name="connsiteX0" fmla="*/ 376076 w 838038"/>
                <a:gd name="connsiteY0" fmla="*/ 104871 h 400241"/>
                <a:gd name="connsiteX1" fmla="*/ 104871 w 838038"/>
                <a:gd name="connsiteY1" fmla="*/ 24165 h 400241"/>
                <a:gd name="connsiteX2" fmla="*/ 24165 w 838038"/>
                <a:gd name="connsiteY2" fmla="*/ 295371 h 400241"/>
                <a:gd name="connsiteX3" fmla="*/ 295371 w 838038"/>
                <a:gd name="connsiteY3" fmla="*/ 376076 h 400241"/>
                <a:gd name="connsiteX4" fmla="*/ 376076 w 838038"/>
                <a:gd name="connsiteY4" fmla="*/ 295371 h 400241"/>
                <a:gd name="connsiteX5" fmla="*/ 437988 w 838038"/>
                <a:gd name="connsiteY5" fmla="*/ 295371 h 400241"/>
                <a:gd name="connsiteX6" fmla="*/ 476088 w 838038"/>
                <a:gd name="connsiteY6" fmla="*/ 257271 h 400241"/>
                <a:gd name="connsiteX7" fmla="*/ 514188 w 838038"/>
                <a:gd name="connsiteY7" fmla="*/ 295371 h 400241"/>
                <a:gd name="connsiteX8" fmla="*/ 576101 w 838038"/>
                <a:gd name="connsiteY8" fmla="*/ 233458 h 400241"/>
                <a:gd name="connsiteX9" fmla="*/ 638013 w 838038"/>
                <a:gd name="connsiteY9" fmla="*/ 295371 h 400241"/>
                <a:gd name="connsiteX10" fmla="*/ 699926 w 838038"/>
                <a:gd name="connsiteY10" fmla="*/ 233458 h 400241"/>
                <a:gd name="connsiteX11" fmla="*/ 761838 w 838038"/>
                <a:gd name="connsiteY11" fmla="*/ 295371 h 400241"/>
                <a:gd name="connsiteX12" fmla="*/ 838038 w 838038"/>
                <a:gd name="connsiteY12" fmla="*/ 200121 h 400241"/>
                <a:gd name="connsiteX13" fmla="*/ 761838 w 838038"/>
                <a:gd name="connsiteY13" fmla="*/ 104871 h 400241"/>
                <a:gd name="connsiteX14" fmla="*/ 760276 w 838038"/>
                <a:gd name="connsiteY14" fmla="*/ 266891 h 400241"/>
                <a:gd name="connsiteX15" fmla="*/ 713432 w 838038"/>
                <a:gd name="connsiteY15" fmla="*/ 220019 h 400241"/>
                <a:gd name="connsiteX16" fmla="*/ 699926 w 838038"/>
                <a:gd name="connsiteY16" fmla="*/ 206550 h 400241"/>
                <a:gd name="connsiteX17" fmla="*/ 686486 w 838038"/>
                <a:gd name="connsiteY17" fmla="*/ 220019 h 400241"/>
                <a:gd name="connsiteX18" fmla="*/ 638013 w 838038"/>
                <a:gd name="connsiteY18" fmla="*/ 268482 h 400241"/>
                <a:gd name="connsiteX19" fmla="*/ 589607 w 838038"/>
                <a:gd name="connsiteY19" fmla="*/ 220019 h 400241"/>
                <a:gd name="connsiteX20" fmla="*/ 576101 w 838038"/>
                <a:gd name="connsiteY20" fmla="*/ 206550 h 400241"/>
                <a:gd name="connsiteX21" fmla="*/ 562661 w 838038"/>
                <a:gd name="connsiteY21" fmla="*/ 220019 h 400241"/>
                <a:gd name="connsiteX22" fmla="*/ 514188 w 838038"/>
                <a:gd name="connsiteY22" fmla="*/ 268482 h 400241"/>
                <a:gd name="connsiteX23" fmla="*/ 489585 w 838038"/>
                <a:gd name="connsiteY23" fmla="*/ 243831 h 400241"/>
                <a:gd name="connsiteX24" fmla="*/ 476088 w 838038"/>
                <a:gd name="connsiteY24" fmla="*/ 230372 h 400241"/>
                <a:gd name="connsiteX25" fmla="*/ 462639 w 838038"/>
                <a:gd name="connsiteY25" fmla="*/ 243831 h 400241"/>
                <a:gd name="connsiteX26" fmla="*/ 430121 w 838038"/>
                <a:gd name="connsiteY26" fmla="*/ 276359 h 400241"/>
                <a:gd name="connsiteX27" fmla="*/ 364789 w 838038"/>
                <a:gd name="connsiteY27" fmla="*/ 276359 h 400241"/>
                <a:gd name="connsiteX28" fmla="*/ 359369 w 838038"/>
                <a:gd name="connsiteY28" fmla="*/ 286293 h 400241"/>
                <a:gd name="connsiteX29" fmla="*/ 113996 w 838038"/>
                <a:gd name="connsiteY29" fmla="*/ 359350 h 400241"/>
                <a:gd name="connsiteX30" fmla="*/ 40939 w 838038"/>
                <a:gd name="connsiteY30" fmla="*/ 113977 h 400241"/>
                <a:gd name="connsiteX31" fmla="*/ 286312 w 838038"/>
                <a:gd name="connsiteY31" fmla="*/ 40920 h 400241"/>
                <a:gd name="connsiteX32" fmla="*/ 359369 w 838038"/>
                <a:gd name="connsiteY32" fmla="*/ 113977 h 400241"/>
                <a:gd name="connsiteX33" fmla="*/ 364789 w 838038"/>
                <a:gd name="connsiteY33" fmla="*/ 123911 h 400241"/>
                <a:gd name="connsiteX34" fmla="*/ 752723 w 838038"/>
                <a:gd name="connsiteY34" fmla="*/ 123911 h 400241"/>
                <a:gd name="connsiteX35" fmla="*/ 783108 w 838038"/>
                <a:gd name="connsiteY35" fmla="*/ 161916 h 400241"/>
                <a:gd name="connsiteX36" fmla="*/ 399888 w 838038"/>
                <a:gd name="connsiteY36" fmla="*/ 161916 h 400241"/>
                <a:gd name="connsiteX37" fmla="*/ 399888 w 838038"/>
                <a:gd name="connsiteY37" fmla="*/ 180966 h 400241"/>
                <a:gd name="connsiteX38" fmla="*/ 798348 w 838038"/>
                <a:gd name="connsiteY38" fmla="*/ 180966 h 400241"/>
                <a:gd name="connsiteX39" fmla="*/ 813683 w 838038"/>
                <a:gd name="connsiteY39" fmla="*/ 200140 h 40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8038" h="400241">
                  <a:moveTo>
                    <a:pt x="376076" y="104871"/>
                  </a:moveTo>
                  <a:cubicBezTo>
                    <a:pt x="323471" y="7693"/>
                    <a:pt x="202049" y="-28440"/>
                    <a:pt x="104871" y="24165"/>
                  </a:cubicBezTo>
                  <a:cubicBezTo>
                    <a:pt x="7693" y="76770"/>
                    <a:pt x="-28440" y="198193"/>
                    <a:pt x="24165" y="295371"/>
                  </a:cubicBezTo>
                  <a:cubicBezTo>
                    <a:pt x="76770" y="392549"/>
                    <a:pt x="198193" y="428682"/>
                    <a:pt x="295371" y="376076"/>
                  </a:cubicBezTo>
                  <a:cubicBezTo>
                    <a:pt x="329538" y="357580"/>
                    <a:pt x="357580" y="329538"/>
                    <a:pt x="376076" y="295371"/>
                  </a:cubicBezTo>
                  <a:lnTo>
                    <a:pt x="437988" y="295371"/>
                  </a:lnTo>
                  <a:lnTo>
                    <a:pt x="476088" y="257271"/>
                  </a:lnTo>
                  <a:lnTo>
                    <a:pt x="514188" y="295371"/>
                  </a:lnTo>
                  <a:lnTo>
                    <a:pt x="576101" y="233458"/>
                  </a:lnTo>
                  <a:lnTo>
                    <a:pt x="638013" y="295371"/>
                  </a:lnTo>
                  <a:lnTo>
                    <a:pt x="699926" y="233458"/>
                  </a:lnTo>
                  <a:lnTo>
                    <a:pt x="761838" y="295371"/>
                  </a:lnTo>
                  <a:lnTo>
                    <a:pt x="838038" y="200121"/>
                  </a:lnTo>
                  <a:lnTo>
                    <a:pt x="761838" y="104871"/>
                  </a:lnTo>
                  <a:close/>
                  <a:moveTo>
                    <a:pt x="760276" y="266891"/>
                  </a:moveTo>
                  <a:lnTo>
                    <a:pt x="713432" y="220019"/>
                  </a:lnTo>
                  <a:lnTo>
                    <a:pt x="699926" y="206550"/>
                  </a:lnTo>
                  <a:lnTo>
                    <a:pt x="686486" y="220019"/>
                  </a:lnTo>
                  <a:lnTo>
                    <a:pt x="638013" y="268482"/>
                  </a:lnTo>
                  <a:lnTo>
                    <a:pt x="589607" y="220019"/>
                  </a:lnTo>
                  <a:lnTo>
                    <a:pt x="576101" y="206550"/>
                  </a:lnTo>
                  <a:lnTo>
                    <a:pt x="562661" y="220019"/>
                  </a:lnTo>
                  <a:lnTo>
                    <a:pt x="514188" y="268482"/>
                  </a:lnTo>
                  <a:lnTo>
                    <a:pt x="489585" y="243831"/>
                  </a:lnTo>
                  <a:lnTo>
                    <a:pt x="476088" y="230372"/>
                  </a:lnTo>
                  <a:lnTo>
                    <a:pt x="462639" y="243831"/>
                  </a:lnTo>
                  <a:lnTo>
                    <a:pt x="430121" y="276359"/>
                  </a:lnTo>
                  <a:lnTo>
                    <a:pt x="364789" y="276359"/>
                  </a:lnTo>
                  <a:lnTo>
                    <a:pt x="359369" y="286293"/>
                  </a:lnTo>
                  <a:cubicBezTo>
                    <a:pt x="311785" y="374225"/>
                    <a:pt x="201928" y="406934"/>
                    <a:pt x="113996" y="359350"/>
                  </a:cubicBezTo>
                  <a:cubicBezTo>
                    <a:pt x="26064" y="311766"/>
                    <a:pt x="-6645" y="201909"/>
                    <a:pt x="40939" y="113977"/>
                  </a:cubicBezTo>
                  <a:cubicBezTo>
                    <a:pt x="88523" y="26045"/>
                    <a:pt x="198380" y="-6664"/>
                    <a:pt x="286312" y="40920"/>
                  </a:cubicBezTo>
                  <a:cubicBezTo>
                    <a:pt x="317245" y="57659"/>
                    <a:pt x="342631" y="83045"/>
                    <a:pt x="359369" y="113977"/>
                  </a:cubicBezTo>
                  <a:lnTo>
                    <a:pt x="364789" y="123911"/>
                  </a:lnTo>
                  <a:lnTo>
                    <a:pt x="752723" y="123911"/>
                  </a:lnTo>
                  <a:lnTo>
                    <a:pt x="783108" y="161916"/>
                  </a:lnTo>
                  <a:lnTo>
                    <a:pt x="399888" y="161916"/>
                  </a:lnTo>
                  <a:lnTo>
                    <a:pt x="399888" y="180966"/>
                  </a:lnTo>
                  <a:lnTo>
                    <a:pt x="798348" y="180966"/>
                  </a:lnTo>
                  <a:lnTo>
                    <a:pt x="813683" y="200140"/>
                  </a:lnTo>
                  <a:close/>
                </a:path>
              </a:pathLst>
            </a:custGeom>
            <a:grpFill/>
            <a:ln w="9525" cap="flat">
              <a:noFill/>
              <a:prstDash val="solid"/>
              <a:miter/>
            </a:ln>
          </p:spPr>
          <p:txBody>
            <a:bodyPr rtlCol="0" anchor="ctr"/>
            <a:lstStyle/>
            <a:p>
              <a:endParaRPr lang="vi-VN"/>
            </a:p>
          </p:txBody>
        </p:sp>
        <p:sp>
          <p:nvSpPr>
            <p:cNvPr id="8" name="Hình tự do: Hình 7">
              <a:extLst>
                <a:ext uri="{FF2B5EF4-FFF2-40B4-BE49-F238E27FC236}">
                  <a16:creationId xmlns:a16="http://schemas.microsoft.com/office/drawing/2014/main" id="{C9997BC6-F268-9DDD-17CB-CF015C534CE1}"/>
                </a:ext>
              </a:extLst>
            </p:cNvPr>
            <p:cNvSpPr/>
            <p:nvPr/>
          </p:nvSpPr>
          <p:spPr>
            <a:xfrm>
              <a:off x="8574056" y="4797634"/>
              <a:ext cx="114300" cy="114300"/>
            </a:xfrm>
            <a:custGeom>
              <a:avLst/>
              <a:gdLst>
                <a:gd name="connsiteX0" fmla="*/ 57150 w 114300"/>
                <a:gd name="connsiteY0" fmla="*/ 0 h 114300"/>
                <a:gd name="connsiteX1" fmla="*/ 0 w 114300"/>
                <a:gd name="connsiteY1" fmla="*/ 57150 h 114300"/>
                <a:gd name="connsiteX2" fmla="*/ 57150 w 114300"/>
                <a:gd name="connsiteY2" fmla="*/ 114300 h 114300"/>
                <a:gd name="connsiteX3" fmla="*/ 114300 w 114300"/>
                <a:gd name="connsiteY3" fmla="*/ 57150 h 114300"/>
                <a:gd name="connsiteX4" fmla="*/ 57150 w 114300"/>
                <a:gd name="connsiteY4" fmla="*/ 0 h 114300"/>
                <a:gd name="connsiteX5" fmla="*/ 57150 w 114300"/>
                <a:gd name="connsiteY5" fmla="*/ 95250 h 114300"/>
                <a:gd name="connsiteX6" fmla="*/ 19050 w 114300"/>
                <a:gd name="connsiteY6" fmla="*/ 57150 h 114300"/>
                <a:gd name="connsiteX7" fmla="*/ 57150 w 114300"/>
                <a:gd name="connsiteY7" fmla="*/ 19050 h 114300"/>
                <a:gd name="connsiteX8" fmla="*/ 95250 w 114300"/>
                <a:gd name="connsiteY8" fmla="*/ 57150 h 114300"/>
                <a:gd name="connsiteX9" fmla="*/ 57150 w 114300"/>
                <a:gd name="connsiteY9" fmla="*/ 952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0"/>
                  </a:moveTo>
                  <a:cubicBezTo>
                    <a:pt x="25587" y="0"/>
                    <a:pt x="0" y="25587"/>
                    <a:pt x="0" y="57150"/>
                  </a:cubicBezTo>
                  <a:cubicBezTo>
                    <a:pt x="0" y="88713"/>
                    <a:pt x="25587" y="114300"/>
                    <a:pt x="57150" y="114300"/>
                  </a:cubicBezTo>
                  <a:cubicBezTo>
                    <a:pt x="88713" y="114300"/>
                    <a:pt x="114300" y="88713"/>
                    <a:pt x="114300" y="57150"/>
                  </a:cubicBezTo>
                  <a:cubicBezTo>
                    <a:pt x="114201" y="25628"/>
                    <a:pt x="88672" y="99"/>
                    <a:pt x="57150" y="0"/>
                  </a:cubicBezTo>
                  <a:close/>
                  <a:moveTo>
                    <a:pt x="57150" y="95250"/>
                  </a:moveTo>
                  <a:cubicBezTo>
                    <a:pt x="36108" y="95250"/>
                    <a:pt x="19050" y="78192"/>
                    <a:pt x="19050" y="57150"/>
                  </a:cubicBezTo>
                  <a:cubicBezTo>
                    <a:pt x="19050" y="36108"/>
                    <a:pt x="36108" y="19050"/>
                    <a:pt x="57150" y="19050"/>
                  </a:cubicBezTo>
                  <a:cubicBezTo>
                    <a:pt x="78192" y="19050"/>
                    <a:pt x="95250" y="36108"/>
                    <a:pt x="95250" y="57150"/>
                  </a:cubicBezTo>
                  <a:cubicBezTo>
                    <a:pt x="95234" y="78190"/>
                    <a:pt x="78190" y="95247"/>
                    <a:pt x="57150" y="95279"/>
                  </a:cubicBezTo>
                  <a:close/>
                </a:path>
              </a:pathLst>
            </a:custGeom>
            <a:grpFill/>
            <a:ln w="9525" cap="flat">
              <a:noFill/>
              <a:prstDash val="solid"/>
              <a:miter/>
            </a:ln>
          </p:spPr>
          <p:txBody>
            <a:bodyPr rtlCol="0" anchor="ctr"/>
            <a:lstStyle/>
            <a:p>
              <a:endParaRPr lang="vi-VN"/>
            </a:p>
          </p:txBody>
        </p:sp>
      </p:grpSp>
      <p:pic>
        <p:nvPicPr>
          <p:cNvPr id="11" name="Video 2" title="Comments pop-up background">
            <a:hlinkClick r:id="" action="ppaction://media"/>
            <a:extLst>
              <a:ext uri="{FF2B5EF4-FFF2-40B4-BE49-F238E27FC236}">
                <a16:creationId xmlns:a16="http://schemas.microsoft.com/office/drawing/2014/main" id="{D6ED2D15-5FCC-F1AF-4432-CE7555D3E70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421521" y="145999"/>
            <a:ext cx="12192000" cy="6858000"/>
          </a:xfrm>
          <a:prstGeom prst="rect">
            <a:avLst/>
          </a:prstGeom>
        </p:spPr>
      </p:pic>
      <p:sp>
        <p:nvSpPr>
          <p:cNvPr id="12" name="Tiêu đề 1">
            <a:extLst>
              <a:ext uri="{FF2B5EF4-FFF2-40B4-BE49-F238E27FC236}">
                <a16:creationId xmlns:a16="http://schemas.microsoft.com/office/drawing/2014/main" id="{41F93972-D6BF-245C-329D-51759A28B885}"/>
              </a:ext>
            </a:extLst>
          </p:cNvPr>
          <p:cNvSpPr txBox="1">
            <a:spLocks/>
          </p:cNvSpPr>
          <p:nvPr/>
        </p:nvSpPr>
        <p:spPr>
          <a:xfrm>
            <a:off x="380997" y="-2373498"/>
            <a:ext cx="1153160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dirty="0">
                <a:solidFill>
                  <a:schemeClr val="bg1"/>
                </a:solidFill>
                <a:latin typeface="Merienda ExtraBold" pitchFamily="2" charset="0"/>
              </a:rPr>
              <a:t>KẾT LUẬN</a:t>
            </a:r>
          </a:p>
        </p:txBody>
      </p:sp>
      <p:sp>
        <p:nvSpPr>
          <p:cNvPr id="20" name="Rounded Rectangle 15">
            <a:extLst>
              <a:ext uri="{FF2B5EF4-FFF2-40B4-BE49-F238E27FC236}">
                <a16:creationId xmlns:a16="http://schemas.microsoft.com/office/drawing/2014/main" id="{3CF3AC4E-DD0E-0501-DAE0-BABDC20738E4}"/>
              </a:ext>
            </a:extLst>
          </p:cNvPr>
          <p:cNvSpPr/>
          <p:nvPr/>
        </p:nvSpPr>
        <p:spPr>
          <a:xfrm>
            <a:off x="70947706" y="1173731"/>
            <a:ext cx="10772095" cy="4497594"/>
          </a:xfrm>
          <a:prstGeom prst="roundRect">
            <a:avLst>
              <a:gd name="adj" fmla="val 7929"/>
            </a:avLst>
          </a:prstGeom>
          <a:gradFill>
            <a:gsLst>
              <a:gs pos="34000">
                <a:srgbClr val="B180BB"/>
              </a:gs>
              <a:gs pos="70000">
                <a:srgbClr val="B280BB">
                  <a:alpha val="50000"/>
                </a:srgbClr>
              </a:gs>
              <a:gs pos="0">
                <a:srgbClr val="FFBFB3">
                  <a:alpha val="54000"/>
                </a:srgbClr>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07000"/>
              </a:lnSpc>
              <a:spcAft>
                <a:spcPts val="800"/>
              </a:spcAft>
            </a:pP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Không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thể</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phủ</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nhận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DES, RSA, AES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có</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nhiều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dụng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viễn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nghệ</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tin,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việc</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làm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chủ</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hóa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các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rất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có</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ý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nghĩa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đối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với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sự</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an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toàn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các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giao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dịch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trên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mạng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nhất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dụng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TMĐT.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Nhìn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chung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đối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với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Việt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Nam,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việc</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làm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chủ</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nghệ</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hóa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DES, RSA, AES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rất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có</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ý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nghĩa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việc</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đảm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bảo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an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toàn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giao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dịch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trên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mạng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đảm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bảo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an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toàn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truyền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tin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các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đơn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vị</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cơ</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yếu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tại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Việt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Nam.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Hiện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nay,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nhiều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chuyên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gia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đang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triển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khai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hóa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DES, RSA, AES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nhờ</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các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nghệ</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thiết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kế</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số</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hiện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đại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các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chương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trình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mạch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phần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Trên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đây</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bài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thảo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luận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của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nhóm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chúng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tôi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Trong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quá</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trình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tìm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hiểu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tài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liệu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sự</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hiểu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biết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của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nhóm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về đề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tài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còn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ít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nên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không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thể</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không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tránh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khỏi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những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sai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sót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chemeClr val="tx1"/>
              </a:solidFill>
              <a:effectLst/>
              <a:latin typeface="Merienda Light"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1606973"/>
      </p:ext>
    </p:extLst>
  </p:cSld>
  <p:clrMapOvr>
    <a:masterClrMapping/>
  </p:clrMapOvr>
  <mc:AlternateContent xmlns:mc="http://schemas.openxmlformats.org/markup-compatibility/2006" xmlns:p159="http://schemas.microsoft.com/office/powerpoint/2015/09/main">
    <mc:Choice Requires="p159">
      <p:transition spd="slow">
        <p159:morph option="byObject"/>
        <p:sndAc>
          <p:endSnd/>
        </p:sndAc>
      </p:transition>
    </mc:Choice>
    <mc:Fallback xmlns="">
      <p:transition spd="slow">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4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mute="1">
                <p:cTn id="12" repeatCount="indefinite" fill="hold" display="0">
                  <p:stCondLst>
                    <p:cond delay="indefinite"/>
                  </p:stCondLst>
                </p:cTn>
                <p:tgtEl>
                  <p:spTgt spid="11"/>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Hình Bầu dục 3">
            <a:extLst>
              <a:ext uri="{FF2B5EF4-FFF2-40B4-BE49-F238E27FC236}">
                <a16:creationId xmlns:a16="http://schemas.microsoft.com/office/drawing/2014/main" id="{EEF33FA8-CDE4-0C03-644D-B2080C6553DC}"/>
              </a:ext>
            </a:extLst>
          </p:cNvPr>
          <p:cNvSpPr/>
          <p:nvPr/>
        </p:nvSpPr>
        <p:spPr>
          <a:xfrm>
            <a:off x="2472063" y="1339945"/>
            <a:ext cx="2278966" cy="4178105"/>
          </a:xfrm>
          <a:prstGeom prst="ellipse">
            <a:avLst/>
          </a:prstGeom>
          <a:solidFill>
            <a:srgbClr val="AEE4FF"/>
          </a:solidFill>
          <a:ln>
            <a:solidFill>
              <a:srgbClr val="AEE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#AEE4FF</a:t>
            </a:r>
          </a:p>
        </p:txBody>
      </p:sp>
      <p:sp>
        <p:nvSpPr>
          <p:cNvPr id="5" name="Hình Bầu dục 4">
            <a:extLst>
              <a:ext uri="{FF2B5EF4-FFF2-40B4-BE49-F238E27FC236}">
                <a16:creationId xmlns:a16="http://schemas.microsoft.com/office/drawing/2014/main" id="{9964D923-CE20-3B0D-97BC-AF5CC75EBE2F}"/>
              </a:ext>
            </a:extLst>
          </p:cNvPr>
          <p:cNvSpPr/>
          <p:nvPr/>
        </p:nvSpPr>
        <p:spPr>
          <a:xfrm>
            <a:off x="4934746" y="1339946"/>
            <a:ext cx="2278966" cy="4178105"/>
          </a:xfrm>
          <a:prstGeom prst="ellipse">
            <a:avLst/>
          </a:prstGeom>
          <a:solidFill>
            <a:srgbClr val="FFB8D0"/>
          </a:solidFill>
          <a:ln>
            <a:solidFill>
              <a:srgbClr val="FFB8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FF88D0</a:t>
            </a:r>
          </a:p>
        </p:txBody>
      </p:sp>
      <p:sp>
        <p:nvSpPr>
          <p:cNvPr id="6" name="Hình Bầu dục 5">
            <a:extLst>
              <a:ext uri="{FF2B5EF4-FFF2-40B4-BE49-F238E27FC236}">
                <a16:creationId xmlns:a16="http://schemas.microsoft.com/office/drawing/2014/main" id="{9C320F72-6F9C-C3EA-BD3F-6C666140618C}"/>
              </a:ext>
            </a:extLst>
          </p:cNvPr>
          <p:cNvSpPr/>
          <p:nvPr/>
        </p:nvSpPr>
        <p:spPr>
          <a:xfrm>
            <a:off x="7440973" y="1339944"/>
            <a:ext cx="2278966" cy="4178105"/>
          </a:xfrm>
          <a:prstGeom prst="ellipse">
            <a:avLst/>
          </a:prstGeom>
          <a:solidFill>
            <a:srgbClr val="FEE5E1"/>
          </a:solidFill>
          <a:ln>
            <a:solidFill>
              <a:srgbClr val="FEE5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chemeClr val="tx1"/>
                </a:solidFill>
              </a:rPr>
              <a:t>FEE5E1</a:t>
            </a:r>
          </a:p>
        </p:txBody>
      </p:sp>
      <p:sp>
        <p:nvSpPr>
          <p:cNvPr id="7" name="Hình Bầu dục 6">
            <a:extLst>
              <a:ext uri="{FF2B5EF4-FFF2-40B4-BE49-F238E27FC236}">
                <a16:creationId xmlns:a16="http://schemas.microsoft.com/office/drawing/2014/main" id="{39385051-3BF9-B7BC-02EA-A5A4DDE877A1}"/>
              </a:ext>
            </a:extLst>
          </p:cNvPr>
          <p:cNvSpPr/>
          <p:nvPr/>
        </p:nvSpPr>
        <p:spPr>
          <a:xfrm>
            <a:off x="9381" y="1339946"/>
            <a:ext cx="2278966" cy="4178105"/>
          </a:xfrm>
          <a:prstGeom prst="ellipse">
            <a:avLst/>
          </a:prstGeom>
          <a:solidFill>
            <a:srgbClr val="6A9CFD"/>
          </a:solidFill>
          <a:ln>
            <a:solidFill>
              <a:srgbClr val="6A9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6A9CFD</a:t>
            </a:r>
          </a:p>
        </p:txBody>
      </p:sp>
      <p:sp>
        <p:nvSpPr>
          <p:cNvPr id="8" name="Hình Bầu dục 7">
            <a:extLst>
              <a:ext uri="{FF2B5EF4-FFF2-40B4-BE49-F238E27FC236}">
                <a16:creationId xmlns:a16="http://schemas.microsoft.com/office/drawing/2014/main" id="{094017EB-CE9A-EC82-A76E-FC0F3A365959}"/>
              </a:ext>
            </a:extLst>
          </p:cNvPr>
          <p:cNvSpPr/>
          <p:nvPr/>
        </p:nvSpPr>
        <p:spPr>
          <a:xfrm>
            <a:off x="9913034" y="1339944"/>
            <a:ext cx="2278966" cy="4178105"/>
          </a:xfrm>
          <a:prstGeom prst="ellipse">
            <a:avLst/>
          </a:prstGeom>
          <a:solidFill>
            <a:srgbClr val="FFBFB3"/>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FFBFB3</a:t>
            </a:r>
          </a:p>
        </p:txBody>
      </p:sp>
    </p:spTree>
    <p:extLst>
      <p:ext uri="{BB962C8B-B14F-4D97-AF65-F5344CB8AC3E}">
        <p14:creationId xmlns:p14="http://schemas.microsoft.com/office/powerpoint/2010/main" val="2900728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2000">
              <a:srgbClr val="B180BB"/>
            </a:gs>
            <a:gs pos="48000">
              <a:srgbClr val="FFBFB3"/>
            </a:gs>
            <a:gs pos="100000">
              <a:srgbClr val="6A9CFD"/>
            </a:gs>
          </a:gsLst>
          <a:lin ang="16200000" scaled="1"/>
        </a:gradFill>
        <a:effectLst/>
      </p:bgPr>
    </p:bg>
    <p:spTree>
      <p:nvGrpSpPr>
        <p:cNvPr id="1" name=""/>
        <p:cNvGrpSpPr/>
        <p:nvPr/>
      </p:nvGrpSpPr>
      <p:grpSpPr>
        <a:xfrm>
          <a:off x="0" y="0"/>
          <a:ext cx="0" cy="0"/>
          <a:chOff x="0" y="0"/>
          <a:chExt cx="0" cy="0"/>
        </a:xfrm>
      </p:grpSpPr>
      <p:sp>
        <p:nvSpPr>
          <p:cNvPr id="16" name="Hình chữ nhật: Góc Tròn 15">
            <a:extLst>
              <a:ext uri="{FF2B5EF4-FFF2-40B4-BE49-F238E27FC236}">
                <a16:creationId xmlns:a16="http://schemas.microsoft.com/office/drawing/2014/main" id="{24D61B1D-5AAE-36D8-AC06-9111DA815FAF}"/>
              </a:ext>
            </a:extLst>
          </p:cNvPr>
          <p:cNvSpPr/>
          <p:nvPr/>
        </p:nvSpPr>
        <p:spPr>
          <a:xfrm rot="16200000">
            <a:off x="34949563" y="991551"/>
            <a:ext cx="2676782" cy="7551680"/>
          </a:xfrm>
          <a:prstGeom prst="roundRect">
            <a:avLst>
              <a:gd name="adj" fmla="val 7929"/>
            </a:avLst>
          </a:prstGeom>
          <a:gradFill>
            <a:gsLst>
              <a:gs pos="34000">
                <a:srgbClr val="B180BB"/>
              </a:gs>
              <a:gs pos="70000">
                <a:srgbClr val="B280BB"/>
              </a:gs>
              <a:gs pos="0">
                <a:srgbClr val="FFBFB3"/>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4" name="Đồ họa 2" descr="Lock outline">
            <a:extLst>
              <a:ext uri="{FF2B5EF4-FFF2-40B4-BE49-F238E27FC236}">
                <a16:creationId xmlns:a16="http://schemas.microsoft.com/office/drawing/2014/main" id="{762EA37E-E9A8-B2EB-052C-57EFE7E5EC0F}"/>
              </a:ext>
            </a:extLst>
          </p:cNvPr>
          <p:cNvGrpSpPr/>
          <p:nvPr/>
        </p:nvGrpSpPr>
        <p:grpSpPr>
          <a:xfrm>
            <a:off x="15493735" y="-2979018"/>
            <a:ext cx="1558037" cy="2008075"/>
            <a:chOff x="9559143" y="2462032"/>
            <a:chExt cx="1421886" cy="1866683"/>
          </a:xfrm>
          <a:gradFill>
            <a:gsLst>
              <a:gs pos="2000">
                <a:srgbClr val="B180BB"/>
              </a:gs>
              <a:gs pos="48000">
                <a:srgbClr val="FFBFB3"/>
              </a:gs>
              <a:gs pos="100000">
                <a:srgbClr val="6A9CFD"/>
              </a:gs>
            </a:gsLst>
            <a:lin ang="16200000" scaled="1"/>
          </a:gradFill>
          <a:effectLst/>
          <a:scene3d>
            <a:camera prst="perspectiveHeroicExtremeLeftFacing"/>
            <a:lightRig rig="threePt" dir="t"/>
          </a:scene3d>
        </p:grpSpPr>
        <p:sp>
          <p:nvSpPr>
            <p:cNvPr id="17" name="Hình tự do: Hình 16">
              <a:extLst>
                <a:ext uri="{FF2B5EF4-FFF2-40B4-BE49-F238E27FC236}">
                  <a16:creationId xmlns:a16="http://schemas.microsoft.com/office/drawing/2014/main" id="{4177F33E-B295-16E5-1B46-807A7C9383EE}"/>
                </a:ext>
              </a:extLst>
            </p:cNvPr>
            <p:cNvSpPr/>
            <p:nvPr/>
          </p:nvSpPr>
          <p:spPr>
            <a:xfrm>
              <a:off x="9559143" y="2462032"/>
              <a:ext cx="1421886" cy="1866683"/>
            </a:xfrm>
            <a:custGeom>
              <a:avLst/>
              <a:gdLst>
                <a:gd name="connsiteX0" fmla="*/ 1244862 w 1421886"/>
                <a:gd name="connsiteY0" fmla="*/ 838151 h 1866683"/>
                <a:gd name="connsiteX1" fmla="*/ 1244862 w 1421886"/>
                <a:gd name="connsiteY1" fmla="*/ 533868 h 1866683"/>
                <a:gd name="connsiteX2" fmla="*/ 710994 w 1421886"/>
                <a:gd name="connsiteY2" fmla="*/ 0 h 1866683"/>
                <a:gd name="connsiteX3" fmla="*/ 177126 w 1421886"/>
                <a:gd name="connsiteY3" fmla="*/ 533868 h 1866683"/>
                <a:gd name="connsiteX4" fmla="*/ 177126 w 1421886"/>
                <a:gd name="connsiteY4" fmla="*/ 838126 h 1866683"/>
                <a:gd name="connsiteX5" fmla="*/ 0 w 1421886"/>
                <a:gd name="connsiteY5" fmla="*/ 850821 h 1866683"/>
                <a:gd name="connsiteX6" fmla="*/ 0 w 1421886"/>
                <a:gd name="connsiteY6" fmla="*/ 1815902 h 1866683"/>
                <a:gd name="connsiteX7" fmla="*/ 710943 w 1421886"/>
                <a:gd name="connsiteY7" fmla="*/ 1866683 h 1866683"/>
                <a:gd name="connsiteX8" fmla="*/ 1421887 w 1421886"/>
                <a:gd name="connsiteY8" fmla="*/ 1815902 h 1866683"/>
                <a:gd name="connsiteX9" fmla="*/ 1421887 w 1421886"/>
                <a:gd name="connsiteY9" fmla="*/ 850771 h 1866683"/>
                <a:gd name="connsiteX10" fmla="*/ 227908 w 1421886"/>
                <a:gd name="connsiteY10" fmla="*/ 533868 h 1866683"/>
                <a:gd name="connsiteX11" fmla="*/ 710994 w 1421886"/>
                <a:gd name="connsiteY11" fmla="*/ 50782 h 1866683"/>
                <a:gd name="connsiteX12" fmla="*/ 1194080 w 1421886"/>
                <a:gd name="connsiteY12" fmla="*/ 533868 h 1866683"/>
                <a:gd name="connsiteX13" fmla="*/ 1194080 w 1421886"/>
                <a:gd name="connsiteY13" fmla="*/ 834749 h 1866683"/>
                <a:gd name="connsiteX14" fmla="*/ 1117273 w 1421886"/>
                <a:gd name="connsiteY14" fmla="*/ 829620 h 1866683"/>
                <a:gd name="connsiteX15" fmla="*/ 1117273 w 1421886"/>
                <a:gd name="connsiteY15" fmla="*/ 533233 h 1866683"/>
                <a:gd name="connsiteX16" fmla="*/ 711020 w 1421886"/>
                <a:gd name="connsiteY16" fmla="*/ 126980 h 1866683"/>
                <a:gd name="connsiteX17" fmla="*/ 304766 w 1421886"/>
                <a:gd name="connsiteY17" fmla="*/ 533233 h 1866683"/>
                <a:gd name="connsiteX18" fmla="*/ 304766 w 1421886"/>
                <a:gd name="connsiteY18" fmla="*/ 829620 h 1866683"/>
                <a:gd name="connsiteX19" fmla="*/ 227959 w 1421886"/>
                <a:gd name="connsiteY19" fmla="*/ 834698 h 1866683"/>
                <a:gd name="connsiteX20" fmla="*/ 1066491 w 1421886"/>
                <a:gd name="connsiteY20" fmla="*/ 826065 h 1866683"/>
                <a:gd name="connsiteX21" fmla="*/ 711020 w 1421886"/>
                <a:gd name="connsiteY21" fmla="*/ 799989 h 1866683"/>
                <a:gd name="connsiteX22" fmla="*/ 355548 w 1421886"/>
                <a:gd name="connsiteY22" fmla="*/ 826065 h 1866683"/>
                <a:gd name="connsiteX23" fmla="*/ 355548 w 1421886"/>
                <a:gd name="connsiteY23" fmla="*/ 533233 h 1866683"/>
                <a:gd name="connsiteX24" fmla="*/ 711020 w 1421886"/>
                <a:gd name="connsiteY24" fmla="*/ 177761 h 1866683"/>
                <a:gd name="connsiteX25" fmla="*/ 1066491 w 1421886"/>
                <a:gd name="connsiteY25" fmla="*/ 533233 h 1866683"/>
                <a:gd name="connsiteX26" fmla="*/ 1371181 w 1421886"/>
                <a:gd name="connsiteY26" fmla="*/ 1768624 h 1866683"/>
                <a:gd name="connsiteX27" fmla="*/ 711020 w 1421886"/>
                <a:gd name="connsiteY27" fmla="*/ 1815800 h 1866683"/>
                <a:gd name="connsiteX28" fmla="*/ 50858 w 1421886"/>
                <a:gd name="connsiteY28" fmla="*/ 1768624 h 1866683"/>
                <a:gd name="connsiteX29" fmla="*/ 50858 w 1421886"/>
                <a:gd name="connsiteY29" fmla="*/ 898074 h 1866683"/>
                <a:gd name="connsiteX30" fmla="*/ 181214 w 1421886"/>
                <a:gd name="connsiteY30" fmla="*/ 888755 h 1866683"/>
                <a:gd name="connsiteX31" fmla="*/ 333889 w 1421886"/>
                <a:gd name="connsiteY31" fmla="*/ 878599 h 1866683"/>
                <a:gd name="connsiteX32" fmla="*/ 711020 w 1421886"/>
                <a:gd name="connsiteY32" fmla="*/ 850898 h 1866683"/>
                <a:gd name="connsiteX33" fmla="*/ 1088505 w 1421886"/>
                <a:gd name="connsiteY33" fmla="*/ 878599 h 1866683"/>
                <a:gd name="connsiteX34" fmla="*/ 1240622 w 1421886"/>
                <a:gd name="connsiteY34" fmla="*/ 888755 h 1866683"/>
                <a:gd name="connsiteX35" fmla="*/ 1371181 w 1421886"/>
                <a:gd name="connsiteY35" fmla="*/ 898074 h 186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21886" h="1866683">
                  <a:moveTo>
                    <a:pt x="1244862" y="838151"/>
                  </a:moveTo>
                  <a:lnTo>
                    <a:pt x="1244862" y="533868"/>
                  </a:lnTo>
                  <a:cubicBezTo>
                    <a:pt x="1244862" y="239022"/>
                    <a:pt x="1005840" y="0"/>
                    <a:pt x="710994" y="0"/>
                  </a:cubicBezTo>
                  <a:cubicBezTo>
                    <a:pt x="416148" y="0"/>
                    <a:pt x="177126" y="239022"/>
                    <a:pt x="177126" y="533868"/>
                  </a:cubicBezTo>
                  <a:lnTo>
                    <a:pt x="177126" y="838126"/>
                  </a:lnTo>
                  <a:lnTo>
                    <a:pt x="0" y="850821"/>
                  </a:lnTo>
                  <a:lnTo>
                    <a:pt x="0" y="1815902"/>
                  </a:lnTo>
                  <a:lnTo>
                    <a:pt x="710943" y="1866683"/>
                  </a:lnTo>
                  <a:lnTo>
                    <a:pt x="1421887" y="1815902"/>
                  </a:lnTo>
                  <a:lnTo>
                    <a:pt x="1421887" y="850771"/>
                  </a:lnTo>
                  <a:close/>
                  <a:moveTo>
                    <a:pt x="227908" y="533868"/>
                  </a:moveTo>
                  <a:cubicBezTo>
                    <a:pt x="227908" y="267066"/>
                    <a:pt x="444192" y="50782"/>
                    <a:pt x="710994" y="50782"/>
                  </a:cubicBezTo>
                  <a:cubicBezTo>
                    <a:pt x="977796" y="50782"/>
                    <a:pt x="1194080" y="267066"/>
                    <a:pt x="1194080" y="533868"/>
                  </a:cubicBezTo>
                  <a:lnTo>
                    <a:pt x="1194080" y="834749"/>
                  </a:lnTo>
                  <a:lnTo>
                    <a:pt x="1117273" y="829620"/>
                  </a:lnTo>
                  <a:lnTo>
                    <a:pt x="1117273" y="533233"/>
                  </a:lnTo>
                  <a:cubicBezTo>
                    <a:pt x="1117273" y="308864"/>
                    <a:pt x="935388" y="126980"/>
                    <a:pt x="711020" y="126980"/>
                  </a:cubicBezTo>
                  <a:cubicBezTo>
                    <a:pt x="486651" y="126980"/>
                    <a:pt x="304766" y="308864"/>
                    <a:pt x="304766" y="533233"/>
                  </a:cubicBezTo>
                  <a:lnTo>
                    <a:pt x="304766" y="829620"/>
                  </a:lnTo>
                  <a:lnTo>
                    <a:pt x="227959" y="834698"/>
                  </a:lnTo>
                  <a:close/>
                  <a:moveTo>
                    <a:pt x="1066491" y="826065"/>
                  </a:moveTo>
                  <a:lnTo>
                    <a:pt x="711020" y="799989"/>
                  </a:lnTo>
                  <a:lnTo>
                    <a:pt x="355548" y="826065"/>
                  </a:lnTo>
                  <a:lnTo>
                    <a:pt x="355548" y="533233"/>
                  </a:lnTo>
                  <a:cubicBezTo>
                    <a:pt x="355548" y="336911"/>
                    <a:pt x="514698" y="177761"/>
                    <a:pt x="711020" y="177761"/>
                  </a:cubicBezTo>
                  <a:cubicBezTo>
                    <a:pt x="907341" y="177761"/>
                    <a:pt x="1066491" y="336911"/>
                    <a:pt x="1066491" y="533233"/>
                  </a:cubicBezTo>
                  <a:close/>
                  <a:moveTo>
                    <a:pt x="1371181" y="1768624"/>
                  </a:moveTo>
                  <a:lnTo>
                    <a:pt x="711020" y="1815800"/>
                  </a:lnTo>
                  <a:lnTo>
                    <a:pt x="50858" y="1768624"/>
                  </a:lnTo>
                  <a:lnTo>
                    <a:pt x="50858" y="898074"/>
                  </a:lnTo>
                  <a:lnTo>
                    <a:pt x="181214" y="888755"/>
                  </a:lnTo>
                  <a:lnTo>
                    <a:pt x="333889" y="878599"/>
                  </a:lnTo>
                  <a:lnTo>
                    <a:pt x="711020" y="850898"/>
                  </a:lnTo>
                  <a:lnTo>
                    <a:pt x="1088505" y="878599"/>
                  </a:lnTo>
                  <a:lnTo>
                    <a:pt x="1240622" y="888755"/>
                  </a:lnTo>
                  <a:lnTo>
                    <a:pt x="1371181" y="898074"/>
                  </a:lnTo>
                  <a:close/>
                </a:path>
              </a:pathLst>
            </a:custGeom>
            <a:grpFill/>
            <a:ln w="25301" cap="flat">
              <a:noFill/>
              <a:prstDash val="solid"/>
              <a:miter/>
            </a:ln>
          </p:spPr>
          <p:txBody>
            <a:bodyPr rtlCol="0" anchor="ctr"/>
            <a:lstStyle/>
            <a:p>
              <a:endParaRPr lang="vi-VN" dirty="0"/>
            </a:p>
          </p:txBody>
        </p:sp>
        <p:sp>
          <p:nvSpPr>
            <p:cNvPr id="19" name="Hình tự do: Hình 18">
              <a:extLst>
                <a:ext uri="{FF2B5EF4-FFF2-40B4-BE49-F238E27FC236}">
                  <a16:creationId xmlns:a16="http://schemas.microsoft.com/office/drawing/2014/main" id="{37EB47F5-AFC4-C013-A068-FF6D11F7151E}"/>
                </a:ext>
              </a:extLst>
            </p:cNvPr>
            <p:cNvSpPr/>
            <p:nvPr/>
          </p:nvSpPr>
          <p:spPr>
            <a:xfrm>
              <a:off x="10092397" y="3592203"/>
              <a:ext cx="355501" cy="482552"/>
            </a:xfrm>
            <a:custGeom>
              <a:avLst/>
              <a:gdLst>
                <a:gd name="connsiteX0" fmla="*/ 177765 w 355501"/>
                <a:gd name="connsiteY0" fmla="*/ 0 h 482552"/>
                <a:gd name="connsiteX1" fmla="*/ 2 w 355501"/>
                <a:gd name="connsiteY1" fmla="*/ 179229 h 482552"/>
                <a:gd name="connsiteX2" fmla="*/ 101593 w 355501"/>
                <a:gd name="connsiteY2" fmla="*/ 339577 h 482552"/>
                <a:gd name="connsiteX3" fmla="*/ 101593 w 355501"/>
                <a:gd name="connsiteY3" fmla="*/ 482553 h 482552"/>
                <a:gd name="connsiteX4" fmla="*/ 253938 w 355501"/>
                <a:gd name="connsiteY4" fmla="*/ 482553 h 482552"/>
                <a:gd name="connsiteX5" fmla="*/ 253938 w 355501"/>
                <a:gd name="connsiteY5" fmla="*/ 338968 h 482552"/>
                <a:gd name="connsiteX6" fmla="*/ 355501 w 355501"/>
                <a:gd name="connsiteY6" fmla="*/ 177787 h 482552"/>
                <a:gd name="connsiteX7" fmla="*/ 177765 w 355501"/>
                <a:gd name="connsiteY7" fmla="*/ 0 h 482552"/>
                <a:gd name="connsiteX8" fmla="*/ 219279 w 355501"/>
                <a:gd name="connsiteY8" fmla="*/ 298901 h 482552"/>
                <a:gd name="connsiteX9" fmla="*/ 203156 w 355501"/>
                <a:gd name="connsiteY9" fmla="*/ 305223 h 482552"/>
                <a:gd name="connsiteX10" fmla="*/ 203156 w 355501"/>
                <a:gd name="connsiteY10" fmla="*/ 431771 h 482552"/>
                <a:gd name="connsiteX11" fmla="*/ 152374 w 355501"/>
                <a:gd name="connsiteY11" fmla="*/ 431771 h 482552"/>
                <a:gd name="connsiteX12" fmla="*/ 152374 w 355501"/>
                <a:gd name="connsiteY12" fmla="*/ 304487 h 482552"/>
                <a:gd name="connsiteX13" fmla="*/ 135312 w 355501"/>
                <a:gd name="connsiteY13" fmla="*/ 298571 h 482552"/>
                <a:gd name="connsiteX14" fmla="*/ 56958 w 355501"/>
                <a:gd name="connsiteY14" fmla="*/ 136273 h 482552"/>
                <a:gd name="connsiteX15" fmla="*/ 219256 w 355501"/>
                <a:gd name="connsiteY15" fmla="*/ 57919 h 482552"/>
                <a:gd name="connsiteX16" fmla="*/ 304719 w 355501"/>
                <a:gd name="connsiteY16" fmla="*/ 177787 h 482552"/>
                <a:gd name="connsiteX17" fmla="*/ 219254 w 355501"/>
                <a:gd name="connsiteY17" fmla="*/ 298901 h 48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501" h="482552">
                  <a:moveTo>
                    <a:pt x="177765" y="0"/>
                  </a:moveTo>
                  <a:cubicBezTo>
                    <a:pt x="79185" y="404"/>
                    <a:pt x="-402" y="80646"/>
                    <a:pt x="2" y="179229"/>
                  </a:cubicBezTo>
                  <a:cubicBezTo>
                    <a:pt x="283" y="247746"/>
                    <a:pt x="39758" y="310055"/>
                    <a:pt x="101593" y="339577"/>
                  </a:cubicBezTo>
                  <a:lnTo>
                    <a:pt x="101593" y="482553"/>
                  </a:lnTo>
                  <a:lnTo>
                    <a:pt x="253938" y="482553"/>
                  </a:lnTo>
                  <a:lnTo>
                    <a:pt x="253938" y="338968"/>
                  </a:lnTo>
                  <a:cubicBezTo>
                    <a:pt x="315323" y="308519"/>
                    <a:pt x="354529" y="246301"/>
                    <a:pt x="355501" y="177787"/>
                  </a:cubicBezTo>
                  <a:cubicBezTo>
                    <a:pt x="355402" y="79659"/>
                    <a:pt x="275893" y="127"/>
                    <a:pt x="177765" y="0"/>
                  </a:cubicBezTo>
                  <a:close/>
                  <a:moveTo>
                    <a:pt x="219279" y="298901"/>
                  </a:moveTo>
                  <a:lnTo>
                    <a:pt x="203156" y="305223"/>
                  </a:lnTo>
                  <a:lnTo>
                    <a:pt x="203156" y="431771"/>
                  </a:lnTo>
                  <a:lnTo>
                    <a:pt x="152374" y="431771"/>
                  </a:lnTo>
                  <a:lnTo>
                    <a:pt x="152374" y="304487"/>
                  </a:lnTo>
                  <a:lnTo>
                    <a:pt x="135312" y="298571"/>
                  </a:lnTo>
                  <a:cubicBezTo>
                    <a:pt x="68856" y="275392"/>
                    <a:pt x="33776" y="202728"/>
                    <a:pt x="56958" y="136273"/>
                  </a:cubicBezTo>
                  <a:cubicBezTo>
                    <a:pt x="80137" y="69817"/>
                    <a:pt x="152801" y="34737"/>
                    <a:pt x="219256" y="57919"/>
                  </a:cubicBezTo>
                  <a:cubicBezTo>
                    <a:pt x="270274" y="75716"/>
                    <a:pt x="304526" y="123752"/>
                    <a:pt x="304719" y="177787"/>
                  </a:cubicBezTo>
                  <a:cubicBezTo>
                    <a:pt x="303607" y="231813"/>
                    <a:pt x="269784" y="279746"/>
                    <a:pt x="219254" y="298901"/>
                  </a:cubicBezTo>
                  <a:close/>
                </a:path>
              </a:pathLst>
            </a:custGeom>
            <a:grpFill/>
            <a:ln w="25301" cap="flat">
              <a:noFill/>
              <a:prstDash val="solid"/>
              <a:miter/>
            </a:ln>
          </p:spPr>
          <p:txBody>
            <a:bodyPr rtlCol="0" anchor="ctr"/>
            <a:lstStyle/>
            <a:p>
              <a:endParaRPr lang="vi-VN"/>
            </a:p>
          </p:txBody>
        </p:sp>
      </p:grpSp>
      <p:sp>
        <p:nvSpPr>
          <p:cNvPr id="3" name="Rounded Rectangle 5">
            <a:extLst>
              <a:ext uri="{FF2B5EF4-FFF2-40B4-BE49-F238E27FC236}">
                <a16:creationId xmlns:a16="http://schemas.microsoft.com/office/drawing/2014/main" id="{32320BE1-AE8D-1AF6-E5EE-AB49292CEF82}"/>
              </a:ext>
            </a:extLst>
          </p:cNvPr>
          <p:cNvSpPr/>
          <p:nvPr/>
        </p:nvSpPr>
        <p:spPr>
          <a:xfrm>
            <a:off x="282618" y="10363430"/>
            <a:ext cx="6796282" cy="3533549"/>
          </a:xfrm>
          <a:prstGeom prst="roundRect">
            <a:avLst>
              <a:gd name="adj" fmla="val 8267"/>
            </a:avLst>
          </a:prstGeom>
          <a:gradFill flip="none" rotWithShape="1">
            <a:gsLst>
              <a:gs pos="76000">
                <a:srgbClr val="0070C0"/>
              </a:gs>
              <a:gs pos="25000">
                <a:srgbClr val="947BD3"/>
              </a:gs>
              <a:gs pos="0">
                <a:srgbClr val="C7D7FB"/>
              </a:gs>
              <a:gs pos="100000">
                <a:srgbClr val="FCB1A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ounded Rectangle 7">
            <a:extLst>
              <a:ext uri="{FF2B5EF4-FFF2-40B4-BE49-F238E27FC236}">
                <a16:creationId xmlns:a16="http://schemas.microsoft.com/office/drawing/2014/main" id="{BB3FC218-9501-E802-C536-3F745315AD92}"/>
              </a:ext>
            </a:extLst>
          </p:cNvPr>
          <p:cNvSpPr/>
          <p:nvPr/>
        </p:nvSpPr>
        <p:spPr>
          <a:xfrm rot="16200000">
            <a:off x="30936560" y="-5534668"/>
            <a:ext cx="905858" cy="11531603"/>
          </a:xfrm>
          <a:prstGeom prst="roundRect">
            <a:avLst>
              <a:gd name="adj" fmla="val 50000"/>
            </a:avLst>
          </a:prstGeom>
          <a:gradFill flip="none" rotWithShape="1">
            <a:gsLst>
              <a:gs pos="0">
                <a:srgbClr val="FFDCCC"/>
              </a:gs>
              <a:gs pos="65000">
                <a:srgbClr val="C86FA5"/>
              </a:gs>
              <a:gs pos="39000">
                <a:srgbClr val="FB6376"/>
              </a:gs>
              <a:gs pos="100000">
                <a:srgbClr val="947BD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ounded Rectangle 5">
            <a:extLst>
              <a:ext uri="{FF2B5EF4-FFF2-40B4-BE49-F238E27FC236}">
                <a16:creationId xmlns:a16="http://schemas.microsoft.com/office/drawing/2014/main" id="{253E39E2-AFFE-5DD3-B266-B8DE5B716F2F}"/>
              </a:ext>
            </a:extLst>
          </p:cNvPr>
          <p:cNvSpPr/>
          <p:nvPr/>
        </p:nvSpPr>
        <p:spPr>
          <a:xfrm>
            <a:off x="-3158614" y="-1140220"/>
            <a:ext cx="2358380" cy="338554"/>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Kết Luận Kiến Nghị</a:t>
            </a:r>
          </a:p>
        </p:txBody>
      </p:sp>
      <p:sp>
        <p:nvSpPr>
          <p:cNvPr id="10" name="TextBox 3">
            <a:extLst>
              <a:ext uri="{FF2B5EF4-FFF2-40B4-BE49-F238E27FC236}">
                <a16:creationId xmlns:a16="http://schemas.microsoft.com/office/drawing/2014/main" id="{6A690AC4-5A4F-1374-19FD-0CB636DD93F3}"/>
              </a:ext>
            </a:extLst>
          </p:cNvPr>
          <p:cNvSpPr txBox="1"/>
          <p:nvPr/>
        </p:nvSpPr>
        <p:spPr>
          <a:xfrm>
            <a:off x="282618" y="7970352"/>
            <a:ext cx="6796282" cy="3047501"/>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Thuật toán AES (</a:t>
            </a:r>
            <a:r>
              <a:rPr lang="vi-VN"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Advanced</a:t>
            </a: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vi-VN"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Encryption</a:t>
            </a: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Standard) vẫn được coi là an toàn và chưa có kế hoạch nâng cấp chính thức nào được công bố. Tuy nhiên, NIST (Viện Tiêu chuẩn và Công nghệ Quốc gia Hoa Kỳ) đã đề xuất một số cập nhật biên tập cho FIPS 197, tiêu chuẩn AES.</a:t>
            </a:r>
          </a:p>
          <a:p>
            <a:pPr marL="742950" indent="-285750">
              <a:lnSpc>
                <a:spcPct val="107000"/>
              </a:lnSpc>
              <a:buFont typeface="Arial" panose="020B0604020202020204" pitchFamily="34" charset="0"/>
              <a:buChar char="•"/>
            </a:pP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Mặc dù vậy, có một số thuật toán mã hóa khác được đánh giá là an toàn và có tốc độ nhanh hơn AES. Ví dụ, ChaCha20 được cho là nhanh hơn AES nhưng vẫn an toàn.</a:t>
            </a:r>
          </a:p>
        </p:txBody>
      </p:sp>
      <p:grpSp>
        <p:nvGrpSpPr>
          <p:cNvPr id="5" name="Đồ họa 3" descr="Key outline">
            <a:extLst>
              <a:ext uri="{FF2B5EF4-FFF2-40B4-BE49-F238E27FC236}">
                <a16:creationId xmlns:a16="http://schemas.microsoft.com/office/drawing/2014/main" id="{BB45A511-1506-E6C6-273A-5E8B539FFA90}"/>
              </a:ext>
            </a:extLst>
          </p:cNvPr>
          <p:cNvGrpSpPr/>
          <p:nvPr/>
        </p:nvGrpSpPr>
        <p:grpSpPr>
          <a:xfrm>
            <a:off x="14491293" y="9351122"/>
            <a:ext cx="838038" cy="400241"/>
            <a:chOff x="8517067" y="4654653"/>
            <a:chExt cx="838038" cy="400241"/>
          </a:xfrm>
          <a:gradFill>
            <a:gsLst>
              <a:gs pos="2000">
                <a:srgbClr val="B180BB"/>
              </a:gs>
              <a:gs pos="48000">
                <a:srgbClr val="FFBFB3"/>
              </a:gs>
              <a:gs pos="100000">
                <a:srgbClr val="6A9CFD"/>
              </a:gs>
            </a:gsLst>
            <a:lin ang="16200000" scaled="1"/>
          </a:gradFill>
          <a:scene3d>
            <a:camera prst="perspectiveContrastingRightFacing"/>
            <a:lightRig rig="threePt" dir="t"/>
          </a:scene3d>
        </p:grpSpPr>
        <p:sp>
          <p:nvSpPr>
            <p:cNvPr id="6" name="Hình tự do: Hình 5">
              <a:extLst>
                <a:ext uri="{FF2B5EF4-FFF2-40B4-BE49-F238E27FC236}">
                  <a16:creationId xmlns:a16="http://schemas.microsoft.com/office/drawing/2014/main" id="{B0204782-658B-ABA0-23CD-DC9CA5504A54}"/>
                </a:ext>
              </a:extLst>
            </p:cNvPr>
            <p:cNvSpPr/>
            <p:nvPr/>
          </p:nvSpPr>
          <p:spPr>
            <a:xfrm>
              <a:off x="8517067" y="4654653"/>
              <a:ext cx="838038" cy="400241"/>
            </a:xfrm>
            <a:custGeom>
              <a:avLst/>
              <a:gdLst>
                <a:gd name="connsiteX0" fmla="*/ 376076 w 838038"/>
                <a:gd name="connsiteY0" fmla="*/ 104871 h 400241"/>
                <a:gd name="connsiteX1" fmla="*/ 104871 w 838038"/>
                <a:gd name="connsiteY1" fmla="*/ 24165 h 400241"/>
                <a:gd name="connsiteX2" fmla="*/ 24165 w 838038"/>
                <a:gd name="connsiteY2" fmla="*/ 295371 h 400241"/>
                <a:gd name="connsiteX3" fmla="*/ 295371 w 838038"/>
                <a:gd name="connsiteY3" fmla="*/ 376076 h 400241"/>
                <a:gd name="connsiteX4" fmla="*/ 376076 w 838038"/>
                <a:gd name="connsiteY4" fmla="*/ 295371 h 400241"/>
                <a:gd name="connsiteX5" fmla="*/ 437988 w 838038"/>
                <a:gd name="connsiteY5" fmla="*/ 295371 h 400241"/>
                <a:gd name="connsiteX6" fmla="*/ 476088 w 838038"/>
                <a:gd name="connsiteY6" fmla="*/ 257271 h 400241"/>
                <a:gd name="connsiteX7" fmla="*/ 514188 w 838038"/>
                <a:gd name="connsiteY7" fmla="*/ 295371 h 400241"/>
                <a:gd name="connsiteX8" fmla="*/ 576101 w 838038"/>
                <a:gd name="connsiteY8" fmla="*/ 233458 h 400241"/>
                <a:gd name="connsiteX9" fmla="*/ 638013 w 838038"/>
                <a:gd name="connsiteY9" fmla="*/ 295371 h 400241"/>
                <a:gd name="connsiteX10" fmla="*/ 699926 w 838038"/>
                <a:gd name="connsiteY10" fmla="*/ 233458 h 400241"/>
                <a:gd name="connsiteX11" fmla="*/ 761838 w 838038"/>
                <a:gd name="connsiteY11" fmla="*/ 295371 h 400241"/>
                <a:gd name="connsiteX12" fmla="*/ 838038 w 838038"/>
                <a:gd name="connsiteY12" fmla="*/ 200121 h 400241"/>
                <a:gd name="connsiteX13" fmla="*/ 761838 w 838038"/>
                <a:gd name="connsiteY13" fmla="*/ 104871 h 400241"/>
                <a:gd name="connsiteX14" fmla="*/ 760276 w 838038"/>
                <a:gd name="connsiteY14" fmla="*/ 266891 h 400241"/>
                <a:gd name="connsiteX15" fmla="*/ 713432 w 838038"/>
                <a:gd name="connsiteY15" fmla="*/ 220019 h 400241"/>
                <a:gd name="connsiteX16" fmla="*/ 699926 w 838038"/>
                <a:gd name="connsiteY16" fmla="*/ 206550 h 400241"/>
                <a:gd name="connsiteX17" fmla="*/ 686486 w 838038"/>
                <a:gd name="connsiteY17" fmla="*/ 220019 h 400241"/>
                <a:gd name="connsiteX18" fmla="*/ 638013 w 838038"/>
                <a:gd name="connsiteY18" fmla="*/ 268482 h 400241"/>
                <a:gd name="connsiteX19" fmla="*/ 589607 w 838038"/>
                <a:gd name="connsiteY19" fmla="*/ 220019 h 400241"/>
                <a:gd name="connsiteX20" fmla="*/ 576101 w 838038"/>
                <a:gd name="connsiteY20" fmla="*/ 206550 h 400241"/>
                <a:gd name="connsiteX21" fmla="*/ 562661 w 838038"/>
                <a:gd name="connsiteY21" fmla="*/ 220019 h 400241"/>
                <a:gd name="connsiteX22" fmla="*/ 514188 w 838038"/>
                <a:gd name="connsiteY22" fmla="*/ 268482 h 400241"/>
                <a:gd name="connsiteX23" fmla="*/ 489585 w 838038"/>
                <a:gd name="connsiteY23" fmla="*/ 243831 h 400241"/>
                <a:gd name="connsiteX24" fmla="*/ 476088 w 838038"/>
                <a:gd name="connsiteY24" fmla="*/ 230372 h 400241"/>
                <a:gd name="connsiteX25" fmla="*/ 462639 w 838038"/>
                <a:gd name="connsiteY25" fmla="*/ 243831 h 400241"/>
                <a:gd name="connsiteX26" fmla="*/ 430121 w 838038"/>
                <a:gd name="connsiteY26" fmla="*/ 276359 h 400241"/>
                <a:gd name="connsiteX27" fmla="*/ 364789 w 838038"/>
                <a:gd name="connsiteY27" fmla="*/ 276359 h 400241"/>
                <a:gd name="connsiteX28" fmla="*/ 359369 w 838038"/>
                <a:gd name="connsiteY28" fmla="*/ 286293 h 400241"/>
                <a:gd name="connsiteX29" fmla="*/ 113996 w 838038"/>
                <a:gd name="connsiteY29" fmla="*/ 359350 h 400241"/>
                <a:gd name="connsiteX30" fmla="*/ 40939 w 838038"/>
                <a:gd name="connsiteY30" fmla="*/ 113977 h 400241"/>
                <a:gd name="connsiteX31" fmla="*/ 286312 w 838038"/>
                <a:gd name="connsiteY31" fmla="*/ 40920 h 400241"/>
                <a:gd name="connsiteX32" fmla="*/ 359369 w 838038"/>
                <a:gd name="connsiteY32" fmla="*/ 113977 h 400241"/>
                <a:gd name="connsiteX33" fmla="*/ 364789 w 838038"/>
                <a:gd name="connsiteY33" fmla="*/ 123911 h 400241"/>
                <a:gd name="connsiteX34" fmla="*/ 752723 w 838038"/>
                <a:gd name="connsiteY34" fmla="*/ 123911 h 400241"/>
                <a:gd name="connsiteX35" fmla="*/ 783108 w 838038"/>
                <a:gd name="connsiteY35" fmla="*/ 161916 h 400241"/>
                <a:gd name="connsiteX36" fmla="*/ 399888 w 838038"/>
                <a:gd name="connsiteY36" fmla="*/ 161916 h 400241"/>
                <a:gd name="connsiteX37" fmla="*/ 399888 w 838038"/>
                <a:gd name="connsiteY37" fmla="*/ 180966 h 400241"/>
                <a:gd name="connsiteX38" fmla="*/ 798348 w 838038"/>
                <a:gd name="connsiteY38" fmla="*/ 180966 h 400241"/>
                <a:gd name="connsiteX39" fmla="*/ 813683 w 838038"/>
                <a:gd name="connsiteY39" fmla="*/ 200140 h 40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8038" h="400241">
                  <a:moveTo>
                    <a:pt x="376076" y="104871"/>
                  </a:moveTo>
                  <a:cubicBezTo>
                    <a:pt x="323471" y="7693"/>
                    <a:pt x="202049" y="-28440"/>
                    <a:pt x="104871" y="24165"/>
                  </a:cubicBezTo>
                  <a:cubicBezTo>
                    <a:pt x="7693" y="76770"/>
                    <a:pt x="-28440" y="198193"/>
                    <a:pt x="24165" y="295371"/>
                  </a:cubicBezTo>
                  <a:cubicBezTo>
                    <a:pt x="76770" y="392549"/>
                    <a:pt x="198193" y="428682"/>
                    <a:pt x="295371" y="376076"/>
                  </a:cubicBezTo>
                  <a:cubicBezTo>
                    <a:pt x="329538" y="357580"/>
                    <a:pt x="357580" y="329538"/>
                    <a:pt x="376076" y="295371"/>
                  </a:cubicBezTo>
                  <a:lnTo>
                    <a:pt x="437988" y="295371"/>
                  </a:lnTo>
                  <a:lnTo>
                    <a:pt x="476088" y="257271"/>
                  </a:lnTo>
                  <a:lnTo>
                    <a:pt x="514188" y="295371"/>
                  </a:lnTo>
                  <a:lnTo>
                    <a:pt x="576101" y="233458"/>
                  </a:lnTo>
                  <a:lnTo>
                    <a:pt x="638013" y="295371"/>
                  </a:lnTo>
                  <a:lnTo>
                    <a:pt x="699926" y="233458"/>
                  </a:lnTo>
                  <a:lnTo>
                    <a:pt x="761838" y="295371"/>
                  </a:lnTo>
                  <a:lnTo>
                    <a:pt x="838038" y="200121"/>
                  </a:lnTo>
                  <a:lnTo>
                    <a:pt x="761838" y="104871"/>
                  </a:lnTo>
                  <a:close/>
                  <a:moveTo>
                    <a:pt x="760276" y="266891"/>
                  </a:moveTo>
                  <a:lnTo>
                    <a:pt x="713432" y="220019"/>
                  </a:lnTo>
                  <a:lnTo>
                    <a:pt x="699926" y="206550"/>
                  </a:lnTo>
                  <a:lnTo>
                    <a:pt x="686486" y="220019"/>
                  </a:lnTo>
                  <a:lnTo>
                    <a:pt x="638013" y="268482"/>
                  </a:lnTo>
                  <a:lnTo>
                    <a:pt x="589607" y="220019"/>
                  </a:lnTo>
                  <a:lnTo>
                    <a:pt x="576101" y="206550"/>
                  </a:lnTo>
                  <a:lnTo>
                    <a:pt x="562661" y="220019"/>
                  </a:lnTo>
                  <a:lnTo>
                    <a:pt x="514188" y="268482"/>
                  </a:lnTo>
                  <a:lnTo>
                    <a:pt x="489585" y="243831"/>
                  </a:lnTo>
                  <a:lnTo>
                    <a:pt x="476088" y="230372"/>
                  </a:lnTo>
                  <a:lnTo>
                    <a:pt x="462639" y="243831"/>
                  </a:lnTo>
                  <a:lnTo>
                    <a:pt x="430121" y="276359"/>
                  </a:lnTo>
                  <a:lnTo>
                    <a:pt x="364789" y="276359"/>
                  </a:lnTo>
                  <a:lnTo>
                    <a:pt x="359369" y="286293"/>
                  </a:lnTo>
                  <a:cubicBezTo>
                    <a:pt x="311785" y="374225"/>
                    <a:pt x="201928" y="406934"/>
                    <a:pt x="113996" y="359350"/>
                  </a:cubicBezTo>
                  <a:cubicBezTo>
                    <a:pt x="26064" y="311766"/>
                    <a:pt x="-6645" y="201909"/>
                    <a:pt x="40939" y="113977"/>
                  </a:cubicBezTo>
                  <a:cubicBezTo>
                    <a:pt x="88523" y="26045"/>
                    <a:pt x="198380" y="-6664"/>
                    <a:pt x="286312" y="40920"/>
                  </a:cubicBezTo>
                  <a:cubicBezTo>
                    <a:pt x="317245" y="57659"/>
                    <a:pt x="342631" y="83045"/>
                    <a:pt x="359369" y="113977"/>
                  </a:cubicBezTo>
                  <a:lnTo>
                    <a:pt x="364789" y="123911"/>
                  </a:lnTo>
                  <a:lnTo>
                    <a:pt x="752723" y="123911"/>
                  </a:lnTo>
                  <a:lnTo>
                    <a:pt x="783108" y="161916"/>
                  </a:lnTo>
                  <a:lnTo>
                    <a:pt x="399888" y="161916"/>
                  </a:lnTo>
                  <a:lnTo>
                    <a:pt x="399888" y="180966"/>
                  </a:lnTo>
                  <a:lnTo>
                    <a:pt x="798348" y="180966"/>
                  </a:lnTo>
                  <a:lnTo>
                    <a:pt x="813683" y="200140"/>
                  </a:lnTo>
                  <a:close/>
                </a:path>
              </a:pathLst>
            </a:custGeom>
            <a:grpFill/>
            <a:ln w="9525" cap="flat">
              <a:noFill/>
              <a:prstDash val="solid"/>
              <a:miter/>
            </a:ln>
          </p:spPr>
          <p:txBody>
            <a:bodyPr rtlCol="0" anchor="ctr"/>
            <a:lstStyle/>
            <a:p>
              <a:endParaRPr lang="vi-VN"/>
            </a:p>
          </p:txBody>
        </p:sp>
        <p:sp>
          <p:nvSpPr>
            <p:cNvPr id="8" name="Hình tự do: Hình 7">
              <a:extLst>
                <a:ext uri="{FF2B5EF4-FFF2-40B4-BE49-F238E27FC236}">
                  <a16:creationId xmlns:a16="http://schemas.microsoft.com/office/drawing/2014/main" id="{C9997BC6-F268-9DDD-17CB-CF015C534CE1}"/>
                </a:ext>
              </a:extLst>
            </p:cNvPr>
            <p:cNvSpPr/>
            <p:nvPr/>
          </p:nvSpPr>
          <p:spPr>
            <a:xfrm>
              <a:off x="8574056" y="4797634"/>
              <a:ext cx="114300" cy="114300"/>
            </a:xfrm>
            <a:custGeom>
              <a:avLst/>
              <a:gdLst>
                <a:gd name="connsiteX0" fmla="*/ 57150 w 114300"/>
                <a:gd name="connsiteY0" fmla="*/ 0 h 114300"/>
                <a:gd name="connsiteX1" fmla="*/ 0 w 114300"/>
                <a:gd name="connsiteY1" fmla="*/ 57150 h 114300"/>
                <a:gd name="connsiteX2" fmla="*/ 57150 w 114300"/>
                <a:gd name="connsiteY2" fmla="*/ 114300 h 114300"/>
                <a:gd name="connsiteX3" fmla="*/ 114300 w 114300"/>
                <a:gd name="connsiteY3" fmla="*/ 57150 h 114300"/>
                <a:gd name="connsiteX4" fmla="*/ 57150 w 114300"/>
                <a:gd name="connsiteY4" fmla="*/ 0 h 114300"/>
                <a:gd name="connsiteX5" fmla="*/ 57150 w 114300"/>
                <a:gd name="connsiteY5" fmla="*/ 95250 h 114300"/>
                <a:gd name="connsiteX6" fmla="*/ 19050 w 114300"/>
                <a:gd name="connsiteY6" fmla="*/ 57150 h 114300"/>
                <a:gd name="connsiteX7" fmla="*/ 57150 w 114300"/>
                <a:gd name="connsiteY7" fmla="*/ 19050 h 114300"/>
                <a:gd name="connsiteX8" fmla="*/ 95250 w 114300"/>
                <a:gd name="connsiteY8" fmla="*/ 57150 h 114300"/>
                <a:gd name="connsiteX9" fmla="*/ 57150 w 114300"/>
                <a:gd name="connsiteY9" fmla="*/ 952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0"/>
                  </a:moveTo>
                  <a:cubicBezTo>
                    <a:pt x="25587" y="0"/>
                    <a:pt x="0" y="25587"/>
                    <a:pt x="0" y="57150"/>
                  </a:cubicBezTo>
                  <a:cubicBezTo>
                    <a:pt x="0" y="88713"/>
                    <a:pt x="25587" y="114300"/>
                    <a:pt x="57150" y="114300"/>
                  </a:cubicBezTo>
                  <a:cubicBezTo>
                    <a:pt x="88713" y="114300"/>
                    <a:pt x="114300" y="88713"/>
                    <a:pt x="114300" y="57150"/>
                  </a:cubicBezTo>
                  <a:cubicBezTo>
                    <a:pt x="114201" y="25628"/>
                    <a:pt x="88672" y="99"/>
                    <a:pt x="57150" y="0"/>
                  </a:cubicBezTo>
                  <a:close/>
                  <a:moveTo>
                    <a:pt x="57150" y="95250"/>
                  </a:moveTo>
                  <a:cubicBezTo>
                    <a:pt x="36108" y="95250"/>
                    <a:pt x="19050" y="78192"/>
                    <a:pt x="19050" y="57150"/>
                  </a:cubicBezTo>
                  <a:cubicBezTo>
                    <a:pt x="19050" y="36108"/>
                    <a:pt x="36108" y="19050"/>
                    <a:pt x="57150" y="19050"/>
                  </a:cubicBezTo>
                  <a:cubicBezTo>
                    <a:pt x="78192" y="19050"/>
                    <a:pt x="95250" y="36108"/>
                    <a:pt x="95250" y="57150"/>
                  </a:cubicBezTo>
                  <a:cubicBezTo>
                    <a:pt x="95234" y="78190"/>
                    <a:pt x="78190" y="95247"/>
                    <a:pt x="57150" y="95279"/>
                  </a:cubicBezTo>
                  <a:close/>
                </a:path>
              </a:pathLst>
            </a:custGeom>
            <a:grpFill/>
            <a:ln w="9525" cap="flat">
              <a:noFill/>
              <a:prstDash val="solid"/>
              <a:miter/>
            </a:ln>
          </p:spPr>
          <p:txBody>
            <a:bodyPr rtlCol="0" anchor="ctr"/>
            <a:lstStyle/>
            <a:p>
              <a:endParaRPr lang="vi-VN"/>
            </a:p>
          </p:txBody>
        </p:sp>
      </p:grpSp>
      <p:pic>
        <p:nvPicPr>
          <p:cNvPr id="4" name="Video 2" title="Comments pop-up background">
            <a:hlinkClick r:id="" action="ppaction://media"/>
            <a:extLst>
              <a:ext uri="{FF2B5EF4-FFF2-40B4-BE49-F238E27FC236}">
                <a16:creationId xmlns:a16="http://schemas.microsoft.com/office/drawing/2014/main" id="{56936F45-A634-0E9F-1B7F-A81B1A6C05D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11" name="Tiêu đề 1">
            <a:extLst>
              <a:ext uri="{FF2B5EF4-FFF2-40B4-BE49-F238E27FC236}">
                <a16:creationId xmlns:a16="http://schemas.microsoft.com/office/drawing/2014/main" id="{9EA52DA7-BA44-BFC6-A42F-AE168B9FDEBB}"/>
              </a:ext>
            </a:extLst>
          </p:cNvPr>
          <p:cNvSpPr txBox="1">
            <a:spLocks/>
          </p:cNvSpPr>
          <p:nvPr/>
        </p:nvSpPr>
        <p:spPr>
          <a:xfrm>
            <a:off x="-12179435" y="833661"/>
            <a:ext cx="1153160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dirty="0">
                <a:solidFill>
                  <a:schemeClr val="bg1"/>
                </a:solidFill>
                <a:latin typeface="Merienda Medium" pitchFamily="2" charset="0"/>
              </a:rPr>
              <a:t>Phương Hướng Để Triển Khai, Nâng cấp</a:t>
            </a:r>
          </a:p>
        </p:txBody>
      </p:sp>
      <p:sp>
        <p:nvSpPr>
          <p:cNvPr id="28" name="Rounded Rectangle 8">
            <a:extLst>
              <a:ext uri="{FF2B5EF4-FFF2-40B4-BE49-F238E27FC236}">
                <a16:creationId xmlns:a16="http://schemas.microsoft.com/office/drawing/2014/main" id="{5850BB19-1D5C-0B43-E07D-92B63C89BDBD}"/>
              </a:ext>
            </a:extLst>
          </p:cNvPr>
          <p:cNvSpPr/>
          <p:nvPr/>
        </p:nvSpPr>
        <p:spPr>
          <a:xfrm rot="16200000">
            <a:off x="15693161" y="778503"/>
            <a:ext cx="421156" cy="5300993"/>
          </a:xfrm>
          <a:prstGeom prst="roundRect">
            <a:avLst>
              <a:gd name="adj" fmla="val 50000"/>
            </a:avLst>
          </a:prstGeom>
          <a:gradFill flip="none" rotWithShape="1">
            <a:gsLst>
              <a:gs pos="0">
                <a:srgbClr val="FEE5E1">
                  <a:alpha val="0"/>
                </a:srgbClr>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TextBox 28">
            <a:extLst>
              <a:ext uri="{FF2B5EF4-FFF2-40B4-BE49-F238E27FC236}">
                <a16:creationId xmlns:a16="http://schemas.microsoft.com/office/drawing/2014/main" id="{5F34B3A8-4323-0ABB-7268-6EBC68BB710A}"/>
              </a:ext>
            </a:extLst>
          </p:cNvPr>
          <p:cNvSpPr txBox="1"/>
          <p:nvPr/>
        </p:nvSpPr>
        <p:spPr>
          <a:xfrm>
            <a:off x="11120693" y="3456950"/>
            <a:ext cx="7551680" cy="338554"/>
          </a:xfrm>
          <a:prstGeom prst="rect">
            <a:avLst/>
          </a:prstGeom>
          <a:noFill/>
        </p:spPr>
        <p:txBody>
          <a:bodyPr wrap="square" rtlCol="0">
            <a:spAutoFit/>
          </a:bodyPr>
          <a:lstStyle/>
          <a:p>
            <a:pPr algn="ctr"/>
            <a:r>
              <a:rPr lang="vi-VN" sz="16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2" name="Rounded Rectangle 15">
            <a:extLst>
              <a:ext uri="{FF2B5EF4-FFF2-40B4-BE49-F238E27FC236}">
                <a16:creationId xmlns:a16="http://schemas.microsoft.com/office/drawing/2014/main" id="{76773675-21A9-396B-C540-AF4F97730A04}"/>
              </a:ext>
            </a:extLst>
          </p:cNvPr>
          <p:cNvSpPr/>
          <p:nvPr/>
        </p:nvSpPr>
        <p:spPr>
          <a:xfrm>
            <a:off x="681962" y="1453263"/>
            <a:ext cx="10772095" cy="4497594"/>
          </a:xfrm>
          <a:prstGeom prst="roundRect">
            <a:avLst>
              <a:gd name="adj" fmla="val 7929"/>
            </a:avLst>
          </a:prstGeom>
          <a:gradFill>
            <a:gsLst>
              <a:gs pos="34000">
                <a:srgbClr val="B180BB"/>
              </a:gs>
              <a:gs pos="70000">
                <a:srgbClr val="B280BB">
                  <a:alpha val="89000"/>
                </a:srgbClr>
              </a:gs>
              <a:gs pos="0">
                <a:srgbClr val="FFBFB3">
                  <a:alpha val="80000"/>
                </a:srgbClr>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07000"/>
              </a:lnSpc>
              <a:spcAft>
                <a:spcPts val="800"/>
              </a:spcAft>
            </a:pP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thể</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phủ</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nhận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là</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thuật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toán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DES, RSA, AES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có</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nhiều</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ứng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dụng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viễn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thông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và</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công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nghệ</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thông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tin,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việc</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làm</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chủ</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và</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cứng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các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thuật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toán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rất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có</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ý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nghĩa</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đối</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với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sự</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an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toàn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các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giao</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dịch</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trên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mạng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nhất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là</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ứng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dụng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TMĐT.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Nhìn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chung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đối</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với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Việt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Nam,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việc</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làm</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chủ</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công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nghệ</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cứng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thuật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toán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DES, RSA, AES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rất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có</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ý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nghĩa</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việc</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đảm</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bảo</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an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toàn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giao</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dịch</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trên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mạng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đảm</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bảo</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an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toàn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trong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truyền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tin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cho</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các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đơn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vị</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cơ</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yếu</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tại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Việt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Nam.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Hiện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nay,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nhiều</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chuyên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gia</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đang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triển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khai</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cứng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hóa</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thuật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toán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DES, RSA, AES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nhờ</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các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công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nghệ</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thiết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kế</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số</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hiện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đại</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các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chương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trình</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và</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mạch</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phần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cứng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Trên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đây</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là</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bài</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thảo</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luận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của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nhóm</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chúng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tôi</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Trong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quá</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trình</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tìm</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hiểu</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tài</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liệu</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và</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sự</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hiểu</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biết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của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nhóm</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về đề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tài</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còn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ít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nên</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thể</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không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tránh</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khỏi</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những</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sai</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sót</a:t>
            </a:r>
            <a:r>
              <a:rPr lang="en-US" sz="20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endParaRPr lang="vi-VN" sz="2000" kern="100" dirty="0">
              <a:solidFill>
                <a:schemeClr val="bg1"/>
              </a:solidFill>
              <a:effectLst/>
              <a:latin typeface="Merienda Light" pitchFamily="2" charset="0"/>
              <a:ea typeface="Calibri" panose="020F0502020204030204" pitchFamily="34" charset="0"/>
              <a:cs typeface="Times New Roman" panose="02020603050405020304" pitchFamily="18" charset="0"/>
            </a:endParaRPr>
          </a:p>
        </p:txBody>
      </p:sp>
      <p:sp>
        <p:nvSpPr>
          <p:cNvPr id="12" name="Tiêu đề 1">
            <a:extLst>
              <a:ext uri="{FF2B5EF4-FFF2-40B4-BE49-F238E27FC236}">
                <a16:creationId xmlns:a16="http://schemas.microsoft.com/office/drawing/2014/main" id="{01559B75-A858-D6AF-7E44-0B96A2C98F38}"/>
              </a:ext>
            </a:extLst>
          </p:cNvPr>
          <p:cNvSpPr txBox="1">
            <a:spLocks/>
          </p:cNvSpPr>
          <p:nvPr/>
        </p:nvSpPr>
        <p:spPr>
          <a:xfrm>
            <a:off x="401637" y="547949"/>
            <a:ext cx="1153160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dirty="0">
                <a:gradFill>
                  <a:gsLst>
                    <a:gs pos="44000">
                      <a:srgbClr val="FFB8D0"/>
                    </a:gs>
                    <a:gs pos="0">
                      <a:srgbClr val="FFBFB3"/>
                    </a:gs>
                    <a:gs pos="100000">
                      <a:srgbClr val="FF7D7D"/>
                    </a:gs>
                  </a:gsLst>
                  <a:lin ang="16200000" scaled="1"/>
                </a:gradFill>
                <a:latin typeface="Merienda ExtraBold" pitchFamily="2" charset="0"/>
              </a:rPr>
              <a:t>KẾT LUẬN</a:t>
            </a:r>
          </a:p>
        </p:txBody>
      </p:sp>
      <p:sp>
        <p:nvSpPr>
          <p:cNvPr id="15" name="Rounded Rectangle 5">
            <a:extLst>
              <a:ext uri="{FF2B5EF4-FFF2-40B4-BE49-F238E27FC236}">
                <a16:creationId xmlns:a16="http://schemas.microsoft.com/office/drawing/2014/main" id="{314B156C-82EF-3149-1B95-6372FE2F4F53}"/>
              </a:ext>
            </a:extLst>
          </p:cNvPr>
          <p:cNvSpPr/>
          <p:nvPr/>
        </p:nvSpPr>
        <p:spPr>
          <a:xfrm>
            <a:off x="-13156564" y="833661"/>
            <a:ext cx="12192000" cy="1756730"/>
          </a:xfrm>
          <a:prstGeom prst="roundRect">
            <a:avLst>
              <a:gd name="adj" fmla="val 50000"/>
            </a:avLst>
          </a:prstGeom>
          <a:gradFill flip="none" rotWithShape="1">
            <a:gsLst>
              <a:gs pos="79000">
                <a:srgbClr val="B280BB"/>
              </a:gs>
              <a:gs pos="23000">
                <a:srgbClr val="947BD3"/>
              </a:gs>
              <a:gs pos="0">
                <a:srgbClr val="6A9CFD"/>
              </a:gs>
              <a:gs pos="100000">
                <a:srgbClr val="6A9CF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extBox 14">
            <a:extLst>
              <a:ext uri="{FF2B5EF4-FFF2-40B4-BE49-F238E27FC236}">
                <a16:creationId xmlns:a16="http://schemas.microsoft.com/office/drawing/2014/main" id="{5E5D0BA9-0C95-258C-4AC6-FEB9128BBD3D}"/>
              </a:ext>
            </a:extLst>
          </p:cNvPr>
          <p:cNvSpPr txBox="1"/>
          <p:nvPr/>
        </p:nvSpPr>
        <p:spPr>
          <a:xfrm>
            <a:off x="-18463663" y="1322043"/>
            <a:ext cx="11771643" cy="923330"/>
          </a:xfrm>
          <a:prstGeom prst="rect">
            <a:avLst/>
          </a:prstGeom>
          <a:noFill/>
        </p:spPr>
        <p:txBody>
          <a:bodyPr wrap="square" rtlCol="0">
            <a:spAutoFit/>
          </a:bodyPr>
          <a:lstStyle/>
          <a:p>
            <a:r>
              <a:rPr lang="vi-VN" sz="5400" dirty="0">
                <a:solidFill>
                  <a:schemeClr val="bg1"/>
                </a:solidFill>
                <a:latin typeface="Merienda Black" pitchFamily="2" charset="0"/>
              </a:rPr>
              <a:t>CẢM ƠN BẠN ĐÃ XEM BÁO CÁO</a:t>
            </a:r>
          </a:p>
        </p:txBody>
      </p:sp>
      <p:sp>
        <p:nvSpPr>
          <p:cNvPr id="20" name="Rounded Rectangle 5">
            <a:extLst>
              <a:ext uri="{FF2B5EF4-FFF2-40B4-BE49-F238E27FC236}">
                <a16:creationId xmlns:a16="http://schemas.microsoft.com/office/drawing/2014/main" id="{5A036B2F-46B3-89CA-CB23-E4D5B9DA6691}"/>
              </a:ext>
            </a:extLst>
          </p:cNvPr>
          <p:cNvSpPr/>
          <p:nvPr/>
        </p:nvSpPr>
        <p:spPr>
          <a:xfrm>
            <a:off x="20116800" y="4739237"/>
            <a:ext cx="14771077" cy="1756730"/>
          </a:xfrm>
          <a:prstGeom prst="roundRect">
            <a:avLst>
              <a:gd name="adj" fmla="val 50000"/>
            </a:avLst>
          </a:prstGeom>
          <a:gradFill flip="none" rotWithShape="1">
            <a:gsLst>
              <a:gs pos="79000">
                <a:srgbClr val="B280BB"/>
              </a:gs>
              <a:gs pos="23000">
                <a:srgbClr val="947BD3"/>
              </a:gs>
              <a:gs pos="0">
                <a:srgbClr val="6A9CFD"/>
              </a:gs>
              <a:gs pos="100000">
                <a:srgbClr val="6A9CF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21" name="TextBox 17">
            <a:extLst>
              <a:ext uri="{FF2B5EF4-FFF2-40B4-BE49-F238E27FC236}">
                <a16:creationId xmlns:a16="http://schemas.microsoft.com/office/drawing/2014/main" id="{66DD909A-0715-0AEA-0CDC-872FA6E71BE2}"/>
              </a:ext>
            </a:extLst>
          </p:cNvPr>
          <p:cNvSpPr txBox="1"/>
          <p:nvPr/>
        </p:nvSpPr>
        <p:spPr>
          <a:xfrm>
            <a:off x="29069638" y="5155937"/>
            <a:ext cx="14436631" cy="923330"/>
          </a:xfrm>
          <a:prstGeom prst="rect">
            <a:avLst/>
          </a:prstGeom>
          <a:noFill/>
        </p:spPr>
        <p:txBody>
          <a:bodyPr wrap="square" rtlCol="0">
            <a:spAutoFit/>
          </a:bodyPr>
          <a:lstStyle/>
          <a:p>
            <a:r>
              <a:rPr lang="vi-VN" sz="5400" dirty="0">
                <a:solidFill>
                  <a:schemeClr val="bg1"/>
                </a:solidFill>
                <a:latin typeface="Merienda Black" pitchFamily="2" charset="0"/>
              </a:rPr>
              <a:t>CHÚC BẠN MỘT NGÀY TỐT LÀNH !</a:t>
            </a:r>
          </a:p>
        </p:txBody>
      </p:sp>
      <p:pic>
        <p:nvPicPr>
          <p:cNvPr id="22" name="Video 20" title="Abstract bubble heart">
            <a:hlinkClick r:id="" action="ppaction://media"/>
            <a:extLst>
              <a:ext uri="{FF2B5EF4-FFF2-40B4-BE49-F238E27FC236}">
                <a16:creationId xmlns:a16="http://schemas.microsoft.com/office/drawing/2014/main" id="{18023781-2AAB-9FFB-FB69-B42428046379}"/>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7991" y="-6936594"/>
            <a:ext cx="12192000" cy="6858000"/>
          </a:xfrm>
          <a:prstGeom prst="rect">
            <a:avLst/>
          </a:prstGeom>
        </p:spPr>
      </p:pic>
    </p:spTree>
    <p:extLst>
      <p:ext uri="{BB962C8B-B14F-4D97-AF65-F5344CB8AC3E}">
        <p14:creationId xmlns:p14="http://schemas.microsoft.com/office/powerpoint/2010/main" val="1061494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endSnd/>
        </p:sndAc>
      </p:transition>
    </mc:Choice>
    <mc:Fallback xmlns="">
      <p:transition spd="slow">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042" fill="hold"/>
                                        <p:tgtEl>
                                          <p:spTgt spid="4"/>
                                        </p:tgtEl>
                                      </p:cBhvr>
                                    </p:cmd>
                                  </p:childTnLst>
                                </p:cTn>
                              </p:par>
                              <p:par>
                                <p:cTn id="7" presetID="1" presetClass="mediacall" presetSubtype="0" fill="hold" nodeType="withEffect">
                                  <p:stCondLst>
                                    <p:cond delay="0"/>
                                  </p:stCondLst>
                                  <p:childTnLst>
                                    <p:cmd type="call" cmd="playFrom(0.0)">
                                      <p:cBhvr>
                                        <p:cTn id="8" dur="9909"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seq concurrent="1" nextAc="seek">
              <p:cTn id="15" restart="whenNotActive" fill="hold" evtFilter="cancelBubble" nodeType="interactiveSeq">
                <p:stCondLst>
                  <p:cond evt="onClick" delay="0">
                    <p:tgtEl>
                      <p:spTgt spid="2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2"/>
                                        </p:tgtEl>
                                      </p:cBhvr>
                                    </p:cmd>
                                  </p:childTnLst>
                                </p:cTn>
                              </p:par>
                            </p:childTnLst>
                          </p:cTn>
                        </p:par>
                      </p:childTnLst>
                    </p:cTn>
                  </p:par>
                </p:childTnLst>
              </p:cTn>
              <p:nextCondLst>
                <p:cond evt="onClick" delay="0">
                  <p:tgtEl>
                    <p:spTgt spid="22"/>
                  </p:tgtEl>
                </p:cond>
              </p:nextCondLst>
            </p:seq>
            <p:video>
              <p:cMediaNode vol="80000" mute="1">
                <p:cTn id="20" repeatCount="indefinite" fill="hold" display="0">
                  <p:stCondLst>
                    <p:cond delay="indefinite"/>
                  </p:stCondLst>
                </p:cTn>
                <p:tgtEl>
                  <p:spTgt spid="2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2000">
              <a:srgbClr val="B180BB"/>
            </a:gs>
            <a:gs pos="48000">
              <a:srgbClr val="FFBFB3"/>
            </a:gs>
            <a:gs pos="100000">
              <a:srgbClr val="6A9CFD"/>
            </a:gs>
          </a:gsLst>
          <a:lin ang="16200000" scaled="1"/>
        </a:gradFill>
        <a:effectLst/>
      </p:bgPr>
    </p:bg>
    <p:spTree>
      <p:nvGrpSpPr>
        <p:cNvPr id="1" name=""/>
        <p:cNvGrpSpPr/>
        <p:nvPr/>
      </p:nvGrpSpPr>
      <p:grpSpPr>
        <a:xfrm>
          <a:off x="0" y="0"/>
          <a:ext cx="0" cy="0"/>
          <a:chOff x="0" y="0"/>
          <a:chExt cx="0" cy="0"/>
        </a:xfrm>
      </p:grpSpPr>
      <p:pic>
        <p:nvPicPr>
          <p:cNvPr id="21" name="Video 20" title="Abstract bubble heart">
            <a:hlinkClick r:id="" action="ppaction://media"/>
            <a:extLst>
              <a:ext uri="{FF2B5EF4-FFF2-40B4-BE49-F238E27FC236}">
                <a16:creationId xmlns:a16="http://schemas.microsoft.com/office/drawing/2014/main" id="{21FD76CA-CEA7-0D61-3C3F-AD2986F8AD6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
        <p:nvSpPr>
          <p:cNvPr id="16" name="Hình chữ nhật: Góc Tròn 15">
            <a:extLst>
              <a:ext uri="{FF2B5EF4-FFF2-40B4-BE49-F238E27FC236}">
                <a16:creationId xmlns:a16="http://schemas.microsoft.com/office/drawing/2014/main" id="{24D61B1D-5AAE-36D8-AC06-9111DA815FAF}"/>
              </a:ext>
            </a:extLst>
          </p:cNvPr>
          <p:cNvSpPr/>
          <p:nvPr/>
        </p:nvSpPr>
        <p:spPr>
          <a:xfrm rot="16200000">
            <a:off x="34949563" y="991551"/>
            <a:ext cx="2676782" cy="7551680"/>
          </a:xfrm>
          <a:prstGeom prst="roundRect">
            <a:avLst>
              <a:gd name="adj" fmla="val 7929"/>
            </a:avLst>
          </a:prstGeom>
          <a:gradFill>
            <a:gsLst>
              <a:gs pos="34000">
                <a:srgbClr val="B180BB"/>
              </a:gs>
              <a:gs pos="70000">
                <a:srgbClr val="B280BB"/>
              </a:gs>
              <a:gs pos="0">
                <a:srgbClr val="FFBFB3"/>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4" name="Đồ họa 2" descr="Lock outline">
            <a:extLst>
              <a:ext uri="{FF2B5EF4-FFF2-40B4-BE49-F238E27FC236}">
                <a16:creationId xmlns:a16="http://schemas.microsoft.com/office/drawing/2014/main" id="{762EA37E-E9A8-B2EB-052C-57EFE7E5EC0F}"/>
              </a:ext>
            </a:extLst>
          </p:cNvPr>
          <p:cNvGrpSpPr/>
          <p:nvPr/>
        </p:nvGrpSpPr>
        <p:grpSpPr>
          <a:xfrm>
            <a:off x="15493735" y="-2979018"/>
            <a:ext cx="1558037" cy="2008075"/>
            <a:chOff x="9559143" y="2462032"/>
            <a:chExt cx="1421886" cy="1866683"/>
          </a:xfrm>
          <a:gradFill>
            <a:gsLst>
              <a:gs pos="2000">
                <a:srgbClr val="B180BB"/>
              </a:gs>
              <a:gs pos="48000">
                <a:srgbClr val="FFBFB3"/>
              </a:gs>
              <a:gs pos="100000">
                <a:srgbClr val="6A9CFD"/>
              </a:gs>
            </a:gsLst>
            <a:lin ang="16200000" scaled="1"/>
          </a:gradFill>
          <a:effectLst/>
          <a:scene3d>
            <a:camera prst="perspectiveHeroicExtremeLeftFacing"/>
            <a:lightRig rig="threePt" dir="t"/>
          </a:scene3d>
        </p:grpSpPr>
        <p:sp>
          <p:nvSpPr>
            <p:cNvPr id="17" name="Hình tự do: Hình 16">
              <a:extLst>
                <a:ext uri="{FF2B5EF4-FFF2-40B4-BE49-F238E27FC236}">
                  <a16:creationId xmlns:a16="http://schemas.microsoft.com/office/drawing/2014/main" id="{4177F33E-B295-16E5-1B46-807A7C9383EE}"/>
                </a:ext>
              </a:extLst>
            </p:cNvPr>
            <p:cNvSpPr/>
            <p:nvPr/>
          </p:nvSpPr>
          <p:spPr>
            <a:xfrm>
              <a:off x="9559143" y="2462032"/>
              <a:ext cx="1421886" cy="1866683"/>
            </a:xfrm>
            <a:custGeom>
              <a:avLst/>
              <a:gdLst>
                <a:gd name="connsiteX0" fmla="*/ 1244862 w 1421886"/>
                <a:gd name="connsiteY0" fmla="*/ 838151 h 1866683"/>
                <a:gd name="connsiteX1" fmla="*/ 1244862 w 1421886"/>
                <a:gd name="connsiteY1" fmla="*/ 533868 h 1866683"/>
                <a:gd name="connsiteX2" fmla="*/ 710994 w 1421886"/>
                <a:gd name="connsiteY2" fmla="*/ 0 h 1866683"/>
                <a:gd name="connsiteX3" fmla="*/ 177126 w 1421886"/>
                <a:gd name="connsiteY3" fmla="*/ 533868 h 1866683"/>
                <a:gd name="connsiteX4" fmla="*/ 177126 w 1421886"/>
                <a:gd name="connsiteY4" fmla="*/ 838126 h 1866683"/>
                <a:gd name="connsiteX5" fmla="*/ 0 w 1421886"/>
                <a:gd name="connsiteY5" fmla="*/ 850821 h 1866683"/>
                <a:gd name="connsiteX6" fmla="*/ 0 w 1421886"/>
                <a:gd name="connsiteY6" fmla="*/ 1815902 h 1866683"/>
                <a:gd name="connsiteX7" fmla="*/ 710943 w 1421886"/>
                <a:gd name="connsiteY7" fmla="*/ 1866683 h 1866683"/>
                <a:gd name="connsiteX8" fmla="*/ 1421887 w 1421886"/>
                <a:gd name="connsiteY8" fmla="*/ 1815902 h 1866683"/>
                <a:gd name="connsiteX9" fmla="*/ 1421887 w 1421886"/>
                <a:gd name="connsiteY9" fmla="*/ 850771 h 1866683"/>
                <a:gd name="connsiteX10" fmla="*/ 227908 w 1421886"/>
                <a:gd name="connsiteY10" fmla="*/ 533868 h 1866683"/>
                <a:gd name="connsiteX11" fmla="*/ 710994 w 1421886"/>
                <a:gd name="connsiteY11" fmla="*/ 50782 h 1866683"/>
                <a:gd name="connsiteX12" fmla="*/ 1194080 w 1421886"/>
                <a:gd name="connsiteY12" fmla="*/ 533868 h 1866683"/>
                <a:gd name="connsiteX13" fmla="*/ 1194080 w 1421886"/>
                <a:gd name="connsiteY13" fmla="*/ 834749 h 1866683"/>
                <a:gd name="connsiteX14" fmla="*/ 1117273 w 1421886"/>
                <a:gd name="connsiteY14" fmla="*/ 829620 h 1866683"/>
                <a:gd name="connsiteX15" fmla="*/ 1117273 w 1421886"/>
                <a:gd name="connsiteY15" fmla="*/ 533233 h 1866683"/>
                <a:gd name="connsiteX16" fmla="*/ 711020 w 1421886"/>
                <a:gd name="connsiteY16" fmla="*/ 126980 h 1866683"/>
                <a:gd name="connsiteX17" fmla="*/ 304766 w 1421886"/>
                <a:gd name="connsiteY17" fmla="*/ 533233 h 1866683"/>
                <a:gd name="connsiteX18" fmla="*/ 304766 w 1421886"/>
                <a:gd name="connsiteY18" fmla="*/ 829620 h 1866683"/>
                <a:gd name="connsiteX19" fmla="*/ 227959 w 1421886"/>
                <a:gd name="connsiteY19" fmla="*/ 834698 h 1866683"/>
                <a:gd name="connsiteX20" fmla="*/ 1066491 w 1421886"/>
                <a:gd name="connsiteY20" fmla="*/ 826065 h 1866683"/>
                <a:gd name="connsiteX21" fmla="*/ 711020 w 1421886"/>
                <a:gd name="connsiteY21" fmla="*/ 799989 h 1866683"/>
                <a:gd name="connsiteX22" fmla="*/ 355548 w 1421886"/>
                <a:gd name="connsiteY22" fmla="*/ 826065 h 1866683"/>
                <a:gd name="connsiteX23" fmla="*/ 355548 w 1421886"/>
                <a:gd name="connsiteY23" fmla="*/ 533233 h 1866683"/>
                <a:gd name="connsiteX24" fmla="*/ 711020 w 1421886"/>
                <a:gd name="connsiteY24" fmla="*/ 177761 h 1866683"/>
                <a:gd name="connsiteX25" fmla="*/ 1066491 w 1421886"/>
                <a:gd name="connsiteY25" fmla="*/ 533233 h 1866683"/>
                <a:gd name="connsiteX26" fmla="*/ 1371181 w 1421886"/>
                <a:gd name="connsiteY26" fmla="*/ 1768624 h 1866683"/>
                <a:gd name="connsiteX27" fmla="*/ 711020 w 1421886"/>
                <a:gd name="connsiteY27" fmla="*/ 1815800 h 1866683"/>
                <a:gd name="connsiteX28" fmla="*/ 50858 w 1421886"/>
                <a:gd name="connsiteY28" fmla="*/ 1768624 h 1866683"/>
                <a:gd name="connsiteX29" fmla="*/ 50858 w 1421886"/>
                <a:gd name="connsiteY29" fmla="*/ 898074 h 1866683"/>
                <a:gd name="connsiteX30" fmla="*/ 181214 w 1421886"/>
                <a:gd name="connsiteY30" fmla="*/ 888755 h 1866683"/>
                <a:gd name="connsiteX31" fmla="*/ 333889 w 1421886"/>
                <a:gd name="connsiteY31" fmla="*/ 878599 h 1866683"/>
                <a:gd name="connsiteX32" fmla="*/ 711020 w 1421886"/>
                <a:gd name="connsiteY32" fmla="*/ 850898 h 1866683"/>
                <a:gd name="connsiteX33" fmla="*/ 1088505 w 1421886"/>
                <a:gd name="connsiteY33" fmla="*/ 878599 h 1866683"/>
                <a:gd name="connsiteX34" fmla="*/ 1240622 w 1421886"/>
                <a:gd name="connsiteY34" fmla="*/ 888755 h 1866683"/>
                <a:gd name="connsiteX35" fmla="*/ 1371181 w 1421886"/>
                <a:gd name="connsiteY35" fmla="*/ 898074 h 186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21886" h="1866683">
                  <a:moveTo>
                    <a:pt x="1244862" y="838151"/>
                  </a:moveTo>
                  <a:lnTo>
                    <a:pt x="1244862" y="533868"/>
                  </a:lnTo>
                  <a:cubicBezTo>
                    <a:pt x="1244862" y="239022"/>
                    <a:pt x="1005840" y="0"/>
                    <a:pt x="710994" y="0"/>
                  </a:cubicBezTo>
                  <a:cubicBezTo>
                    <a:pt x="416148" y="0"/>
                    <a:pt x="177126" y="239022"/>
                    <a:pt x="177126" y="533868"/>
                  </a:cubicBezTo>
                  <a:lnTo>
                    <a:pt x="177126" y="838126"/>
                  </a:lnTo>
                  <a:lnTo>
                    <a:pt x="0" y="850821"/>
                  </a:lnTo>
                  <a:lnTo>
                    <a:pt x="0" y="1815902"/>
                  </a:lnTo>
                  <a:lnTo>
                    <a:pt x="710943" y="1866683"/>
                  </a:lnTo>
                  <a:lnTo>
                    <a:pt x="1421887" y="1815902"/>
                  </a:lnTo>
                  <a:lnTo>
                    <a:pt x="1421887" y="850771"/>
                  </a:lnTo>
                  <a:close/>
                  <a:moveTo>
                    <a:pt x="227908" y="533868"/>
                  </a:moveTo>
                  <a:cubicBezTo>
                    <a:pt x="227908" y="267066"/>
                    <a:pt x="444192" y="50782"/>
                    <a:pt x="710994" y="50782"/>
                  </a:cubicBezTo>
                  <a:cubicBezTo>
                    <a:pt x="977796" y="50782"/>
                    <a:pt x="1194080" y="267066"/>
                    <a:pt x="1194080" y="533868"/>
                  </a:cubicBezTo>
                  <a:lnTo>
                    <a:pt x="1194080" y="834749"/>
                  </a:lnTo>
                  <a:lnTo>
                    <a:pt x="1117273" y="829620"/>
                  </a:lnTo>
                  <a:lnTo>
                    <a:pt x="1117273" y="533233"/>
                  </a:lnTo>
                  <a:cubicBezTo>
                    <a:pt x="1117273" y="308864"/>
                    <a:pt x="935388" y="126980"/>
                    <a:pt x="711020" y="126980"/>
                  </a:cubicBezTo>
                  <a:cubicBezTo>
                    <a:pt x="486651" y="126980"/>
                    <a:pt x="304766" y="308864"/>
                    <a:pt x="304766" y="533233"/>
                  </a:cubicBezTo>
                  <a:lnTo>
                    <a:pt x="304766" y="829620"/>
                  </a:lnTo>
                  <a:lnTo>
                    <a:pt x="227959" y="834698"/>
                  </a:lnTo>
                  <a:close/>
                  <a:moveTo>
                    <a:pt x="1066491" y="826065"/>
                  </a:moveTo>
                  <a:lnTo>
                    <a:pt x="711020" y="799989"/>
                  </a:lnTo>
                  <a:lnTo>
                    <a:pt x="355548" y="826065"/>
                  </a:lnTo>
                  <a:lnTo>
                    <a:pt x="355548" y="533233"/>
                  </a:lnTo>
                  <a:cubicBezTo>
                    <a:pt x="355548" y="336911"/>
                    <a:pt x="514698" y="177761"/>
                    <a:pt x="711020" y="177761"/>
                  </a:cubicBezTo>
                  <a:cubicBezTo>
                    <a:pt x="907341" y="177761"/>
                    <a:pt x="1066491" y="336911"/>
                    <a:pt x="1066491" y="533233"/>
                  </a:cubicBezTo>
                  <a:close/>
                  <a:moveTo>
                    <a:pt x="1371181" y="1768624"/>
                  </a:moveTo>
                  <a:lnTo>
                    <a:pt x="711020" y="1815800"/>
                  </a:lnTo>
                  <a:lnTo>
                    <a:pt x="50858" y="1768624"/>
                  </a:lnTo>
                  <a:lnTo>
                    <a:pt x="50858" y="898074"/>
                  </a:lnTo>
                  <a:lnTo>
                    <a:pt x="181214" y="888755"/>
                  </a:lnTo>
                  <a:lnTo>
                    <a:pt x="333889" y="878599"/>
                  </a:lnTo>
                  <a:lnTo>
                    <a:pt x="711020" y="850898"/>
                  </a:lnTo>
                  <a:lnTo>
                    <a:pt x="1088505" y="878599"/>
                  </a:lnTo>
                  <a:lnTo>
                    <a:pt x="1240622" y="888755"/>
                  </a:lnTo>
                  <a:lnTo>
                    <a:pt x="1371181" y="898074"/>
                  </a:lnTo>
                  <a:close/>
                </a:path>
              </a:pathLst>
            </a:custGeom>
            <a:grpFill/>
            <a:ln w="25301" cap="flat">
              <a:noFill/>
              <a:prstDash val="solid"/>
              <a:miter/>
            </a:ln>
          </p:spPr>
          <p:txBody>
            <a:bodyPr rtlCol="0" anchor="ctr"/>
            <a:lstStyle/>
            <a:p>
              <a:endParaRPr lang="vi-VN" dirty="0"/>
            </a:p>
          </p:txBody>
        </p:sp>
        <p:sp>
          <p:nvSpPr>
            <p:cNvPr id="19" name="Hình tự do: Hình 18">
              <a:extLst>
                <a:ext uri="{FF2B5EF4-FFF2-40B4-BE49-F238E27FC236}">
                  <a16:creationId xmlns:a16="http://schemas.microsoft.com/office/drawing/2014/main" id="{37EB47F5-AFC4-C013-A068-FF6D11F7151E}"/>
                </a:ext>
              </a:extLst>
            </p:cNvPr>
            <p:cNvSpPr/>
            <p:nvPr/>
          </p:nvSpPr>
          <p:spPr>
            <a:xfrm>
              <a:off x="10092397" y="3592203"/>
              <a:ext cx="355501" cy="482552"/>
            </a:xfrm>
            <a:custGeom>
              <a:avLst/>
              <a:gdLst>
                <a:gd name="connsiteX0" fmla="*/ 177765 w 355501"/>
                <a:gd name="connsiteY0" fmla="*/ 0 h 482552"/>
                <a:gd name="connsiteX1" fmla="*/ 2 w 355501"/>
                <a:gd name="connsiteY1" fmla="*/ 179229 h 482552"/>
                <a:gd name="connsiteX2" fmla="*/ 101593 w 355501"/>
                <a:gd name="connsiteY2" fmla="*/ 339577 h 482552"/>
                <a:gd name="connsiteX3" fmla="*/ 101593 w 355501"/>
                <a:gd name="connsiteY3" fmla="*/ 482553 h 482552"/>
                <a:gd name="connsiteX4" fmla="*/ 253938 w 355501"/>
                <a:gd name="connsiteY4" fmla="*/ 482553 h 482552"/>
                <a:gd name="connsiteX5" fmla="*/ 253938 w 355501"/>
                <a:gd name="connsiteY5" fmla="*/ 338968 h 482552"/>
                <a:gd name="connsiteX6" fmla="*/ 355501 w 355501"/>
                <a:gd name="connsiteY6" fmla="*/ 177787 h 482552"/>
                <a:gd name="connsiteX7" fmla="*/ 177765 w 355501"/>
                <a:gd name="connsiteY7" fmla="*/ 0 h 482552"/>
                <a:gd name="connsiteX8" fmla="*/ 219279 w 355501"/>
                <a:gd name="connsiteY8" fmla="*/ 298901 h 482552"/>
                <a:gd name="connsiteX9" fmla="*/ 203156 w 355501"/>
                <a:gd name="connsiteY9" fmla="*/ 305223 h 482552"/>
                <a:gd name="connsiteX10" fmla="*/ 203156 w 355501"/>
                <a:gd name="connsiteY10" fmla="*/ 431771 h 482552"/>
                <a:gd name="connsiteX11" fmla="*/ 152374 w 355501"/>
                <a:gd name="connsiteY11" fmla="*/ 431771 h 482552"/>
                <a:gd name="connsiteX12" fmla="*/ 152374 w 355501"/>
                <a:gd name="connsiteY12" fmla="*/ 304487 h 482552"/>
                <a:gd name="connsiteX13" fmla="*/ 135312 w 355501"/>
                <a:gd name="connsiteY13" fmla="*/ 298571 h 482552"/>
                <a:gd name="connsiteX14" fmla="*/ 56958 w 355501"/>
                <a:gd name="connsiteY14" fmla="*/ 136273 h 482552"/>
                <a:gd name="connsiteX15" fmla="*/ 219256 w 355501"/>
                <a:gd name="connsiteY15" fmla="*/ 57919 h 482552"/>
                <a:gd name="connsiteX16" fmla="*/ 304719 w 355501"/>
                <a:gd name="connsiteY16" fmla="*/ 177787 h 482552"/>
                <a:gd name="connsiteX17" fmla="*/ 219254 w 355501"/>
                <a:gd name="connsiteY17" fmla="*/ 298901 h 48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501" h="482552">
                  <a:moveTo>
                    <a:pt x="177765" y="0"/>
                  </a:moveTo>
                  <a:cubicBezTo>
                    <a:pt x="79185" y="404"/>
                    <a:pt x="-402" y="80646"/>
                    <a:pt x="2" y="179229"/>
                  </a:cubicBezTo>
                  <a:cubicBezTo>
                    <a:pt x="283" y="247746"/>
                    <a:pt x="39758" y="310055"/>
                    <a:pt x="101593" y="339577"/>
                  </a:cubicBezTo>
                  <a:lnTo>
                    <a:pt x="101593" y="482553"/>
                  </a:lnTo>
                  <a:lnTo>
                    <a:pt x="253938" y="482553"/>
                  </a:lnTo>
                  <a:lnTo>
                    <a:pt x="253938" y="338968"/>
                  </a:lnTo>
                  <a:cubicBezTo>
                    <a:pt x="315323" y="308519"/>
                    <a:pt x="354529" y="246301"/>
                    <a:pt x="355501" y="177787"/>
                  </a:cubicBezTo>
                  <a:cubicBezTo>
                    <a:pt x="355402" y="79659"/>
                    <a:pt x="275893" y="127"/>
                    <a:pt x="177765" y="0"/>
                  </a:cubicBezTo>
                  <a:close/>
                  <a:moveTo>
                    <a:pt x="219279" y="298901"/>
                  </a:moveTo>
                  <a:lnTo>
                    <a:pt x="203156" y="305223"/>
                  </a:lnTo>
                  <a:lnTo>
                    <a:pt x="203156" y="431771"/>
                  </a:lnTo>
                  <a:lnTo>
                    <a:pt x="152374" y="431771"/>
                  </a:lnTo>
                  <a:lnTo>
                    <a:pt x="152374" y="304487"/>
                  </a:lnTo>
                  <a:lnTo>
                    <a:pt x="135312" y="298571"/>
                  </a:lnTo>
                  <a:cubicBezTo>
                    <a:pt x="68856" y="275392"/>
                    <a:pt x="33776" y="202728"/>
                    <a:pt x="56958" y="136273"/>
                  </a:cubicBezTo>
                  <a:cubicBezTo>
                    <a:pt x="80137" y="69817"/>
                    <a:pt x="152801" y="34737"/>
                    <a:pt x="219256" y="57919"/>
                  </a:cubicBezTo>
                  <a:cubicBezTo>
                    <a:pt x="270274" y="75716"/>
                    <a:pt x="304526" y="123752"/>
                    <a:pt x="304719" y="177787"/>
                  </a:cubicBezTo>
                  <a:cubicBezTo>
                    <a:pt x="303607" y="231813"/>
                    <a:pt x="269784" y="279746"/>
                    <a:pt x="219254" y="298901"/>
                  </a:cubicBezTo>
                  <a:close/>
                </a:path>
              </a:pathLst>
            </a:custGeom>
            <a:grpFill/>
            <a:ln w="25301" cap="flat">
              <a:noFill/>
              <a:prstDash val="solid"/>
              <a:miter/>
            </a:ln>
          </p:spPr>
          <p:txBody>
            <a:bodyPr rtlCol="0" anchor="ctr"/>
            <a:lstStyle/>
            <a:p>
              <a:endParaRPr lang="vi-VN"/>
            </a:p>
          </p:txBody>
        </p:sp>
      </p:grpSp>
      <p:sp>
        <p:nvSpPr>
          <p:cNvPr id="3" name="Rounded Rectangle 5">
            <a:extLst>
              <a:ext uri="{FF2B5EF4-FFF2-40B4-BE49-F238E27FC236}">
                <a16:creationId xmlns:a16="http://schemas.microsoft.com/office/drawing/2014/main" id="{32320BE1-AE8D-1AF6-E5EE-AB49292CEF82}"/>
              </a:ext>
            </a:extLst>
          </p:cNvPr>
          <p:cNvSpPr/>
          <p:nvPr/>
        </p:nvSpPr>
        <p:spPr>
          <a:xfrm>
            <a:off x="-1979425" y="486894"/>
            <a:ext cx="13466575" cy="1756730"/>
          </a:xfrm>
          <a:prstGeom prst="roundRect">
            <a:avLst>
              <a:gd name="adj" fmla="val 50000"/>
            </a:avLst>
          </a:prstGeom>
          <a:gradFill flip="none" rotWithShape="1">
            <a:gsLst>
              <a:gs pos="79000">
                <a:srgbClr val="B280BB"/>
              </a:gs>
              <a:gs pos="23000">
                <a:srgbClr val="947BD3"/>
              </a:gs>
              <a:gs pos="0">
                <a:srgbClr val="6A9CFD"/>
              </a:gs>
              <a:gs pos="100000">
                <a:srgbClr val="6A9CF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ounded Rectangle 7">
            <a:extLst>
              <a:ext uri="{FF2B5EF4-FFF2-40B4-BE49-F238E27FC236}">
                <a16:creationId xmlns:a16="http://schemas.microsoft.com/office/drawing/2014/main" id="{BB3FC218-9501-E802-C536-3F745315AD92}"/>
              </a:ext>
            </a:extLst>
          </p:cNvPr>
          <p:cNvSpPr/>
          <p:nvPr/>
        </p:nvSpPr>
        <p:spPr>
          <a:xfrm rot="16200000">
            <a:off x="30936560" y="-5534668"/>
            <a:ext cx="905858" cy="11531603"/>
          </a:xfrm>
          <a:prstGeom prst="roundRect">
            <a:avLst>
              <a:gd name="adj" fmla="val 50000"/>
            </a:avLst>
          </a:prstGeom>
          <a:gradFill flip="none" rotWithShape="1">
            <a:gsLst>
              <a:gs pos="0">
                <a:srgbClr val="FFDCCC"/>
              </a:gs>
              <a:gs pos="65000">
                <a:srgbClr val="C86FA5"/>
              </a:gs>
              <a:gs pos="39000">
                <a:srgbClr val="FB6376"/>
              </a:gs>
              <a:gs pos="100000">
                <a:srgbClr val="947BD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ounded Rectangle 5">
            <a:extLst>
              <a:ext uri="{FF2B5EF4-FFF2-40B4-BE49-F238E27FC236}">
                <a16:creationId xmlns:a16="http://schemas.microsoft.com/office/drawing/2014/main" id="{253E39E2-AFFE-5DD3-B266-B8DE5B716F2F}"/>
              </a:ext>
            </a:extLst>
          </p:cNvPr>
          <p:cNvSpPr/>
          <p:nvPr/>
        </p:nvSpPr>
        <p:spPr>
          <a:xfrm>
            <a:off x="-3158614" y="-1140220"/>
            <a:ext cx="2358380" cy="338554"/>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erienda Medium" pitchFamily="2" charset="0"/>
              </a:rPr>
              <a:t>Kết Luận Kiến Nghị</a:t>
            </a:r>
          </a:p>
        </p:txBody>
      </p:sp>
      <p:sp>
        <p:nvSpPr>
          <p:cNvPr id="10" name="TextBox 3">
            <a:extLst>
              <a:ext uri="{FF2B5EF4-FFF2-40B4-BE49-F238E27FC236}">
                <a16:creationId xmlns:a16="http://schemas.microsoft.com/office/drawing/2014/main" id="{6A690AC4-5A4F-1374-19FD-0CB636DD93F3}"/>
              </a:ext>
            </a:extLst>
          </p:cNvPr>
          <p:cNvSpPr txBox="1"/>
          <p:nvPr/>
        </p:nvSpPr>
        <p:spPr>
          <a:xfrm>
            <a:off x="282618" y="7970352"/>
            <a:ext cx="6796282" cy="3047501"/>
          </a:xfrm>
          <a:prstGeom prst="rect">
            <a:avLst/>
          </a:prstGeom>
          <a:noFill/>
        </p:spPr>
        <p:txBody>
          <a:bodyPr wrap="square" rtlCol="0">
            <a:spAutoFit/>
          </a:bodyPr>
          <a:lstStyle/>
          <a:p>
            <a:pPr marL="742950" indent="-285750">
              <a:lnSpc>
                <a:spcPct val="107000"/>
              </a:lnSpc>
              <a:buFont typeface="Arial" panose="020B0604020202020204" pitchFamily="34" charset="0"/>
              <a:buChar char="•"/>
            </a:pP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Thuật toán AES (</a:t>
            </a:r>
            <a:r>
              <a:rPr lang="vi-VN"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Advanced</a:t>
            </a: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a:t>
            </a:r>
            <a:r>
              <a:rPr lang="vi-VN" sz="1800" kern="100" dirty="0" err="1">
                <a:solidFill>
                  <a:schemeClr val="bg1"/>
                </a:solidFill>
                <a:effectLst/>
                <a:latin typeface="Merienda Light" pitchFamily="2" charset="0"/>
                <a:ea typeface="Calibri" panose="020F0502020204030204" pitchFamily="34" charset="0"/>
                <a:cs typeface="Times New Roman" panose="02020603050405020304" pitchFamily="18" charset="0"/>
              </a:rPr>
              <a:t>Encryption</a:t>
            </a: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 Standard) vẫn được coi là an toàn và chưa có kế hoạch nâng cấp chính thức nào được công bố. Tuy nhiên, NIST (Viện Tiêu chuẩn và Công nghệ Quốc gia Hoa Kỳ) đã đề xuất một số cập nhật biên tập cho FIPS 197, tiêu chuẩn AES.</a:t>
            </a:r>
          </a:p>
          <a:p>
            <a:pPr marL="742950" indent="-285750">
              <a:lnSpc>
                <a:spcPct val="107000"/>
              </a:lnSpc>
              <a:buFont typeface="Arial" panose="020B0604020202020204" pitchFamily="34" charset="0"/>
              <a:buChar char="•"/>
            </a:pPr>
            <a:r>
              <a:rPr lang="vi-VN" sz="1800" kern="100" dirty="0">
                <a:solidFill>
                  <a:schemeClr val="bg1"/>
                </a:solidFill>
                <a:effectLst/>
                <a:latin typeface="Merienda Light" pitchFamily="2" charset="0"/>
                <a:ea typeface="Calibri" panose="020F0502020204030204" pitchFamily="34" charset="0"/>
                <a:cs typeface="Times New Roman" panose="02020603050405020304" pitchFamily="18" charset="0"/>
              </a:rPr>
              <a:t>Mặc dù vậy, có một số thuật toán mã hóa khác được đánh giá là an toàn và có tốc độ nhanh hơn AES. Ví dụ, ChaCha20 được cho là nhanh hơn AES nhưng vẫn an toàn.</a:t>
            </a:r>
          </a:p>
        </p:txBody>
      </p:sp>
      <p:grpSp>
        <p:nvGrpSpPr>
          <p:cNvPr id="5" name="Đồ họa 3" descr="Key outline">
            <a:extLst>
              <a:ext uri="{FF2B5EF4-FFF2-40B4-BE49-F238E27FC236}">
                <a16:creationId xmlns:a16="http://schemas.microsoft.com/office/drawing/2014/main" id="{BB45A511-1506-E6C6-273A-5E8B539FFA90}"/>
              </a:ext>
            </a:extLst>
          </p:cNvPr>
          <p:cNvGrpSpPr/>
          <p:nvPr/>
        </p:nvGrpSpPr>
        <p:grpSpPr>
          <a:xfrm>
            <a:off x="14491293" y="9351122"/>
            <a:ext cx="838038" cy="400241"/>
            <a:chOff x="8517067" y="4654653"/>
            <a:chExt cx="838038" cy="400241"/>
          </a:xfrm>
          <a:gradFill>
            <a:gsLst>
              <a:gs pos="2000">
                <a:srgbClr val="B180BB"/>
              </a:gs>
              <a:gs pos="48000">
                <a:srgbClr val="FFBFB3"/>
              </a:gs>
              <a:gs pos="100000">
                <a:srgbClr val="6A9CFD"/>
              </a:gs>
            </a:gsLst>
            <a:lin ang="16200000" scaled="1"/>
          </a:gradFill>
          <a:scene3d>
            <a:camera prst="perspectiveContrastingRightFacing"/>
            <a:lightRig rig="threePt" dir="t"/>
          </a:scene3d>
        </p:grpSpPr>
        <p:sp>
          <p:nvSpPr>
            <p:cNvPr id="6" name="Hình tự do: Hình 5">
              <a:extLst>
                <a:ext uri="{FF2B5EF4-FFF2-40B4-BE49-F238E27FC236}">
                  <a16:creationId xmlns:a16="http://schemas.microsoft.com/office/drawing/2014/main" id="{B0204782-658B-ABA0-23CD-DC9CA5504A54}"/>
                </a:ext>
              </a:extLst>
            </p:cNvPr>
            <p:cNvSpPr/>
            <p:nvPr/>
          </p:nvSpPr>
          <p:spPr>
            <a:xfrm>
              <a:off x="8517067" y="4654653"/>
              <a:ext cx="838038" cy="400241"/>
            </a:xfrm>
            <a:custGeom>
              <a:avLst/>
              <a:gdLst>
                <a:gd name="connsiteX0" fmla="*/ 376076 w 838038"/>
                <a:gd name="connsiteY0" fmla="*/ 104871 h 400241"/>
                <a:gd name="connsiteX1" fmla="*/ 104871 w 838038"/>
                <a:gd name="connsiteY1" fmla="*/ 24165 h 400241"/>
                <a:gd name="connsiteX2" fmla="*/ 24165 w 838038"/>
                <a:gd name="connsiteY2" fmla="*/ 295371 h 400241"/>
                <a:gd name="connsiteX3" fmla="*/ 295371 w 838038"/>
                <a:gd name="connsiteY3" fmla="*/ 376076 h 400241"/>
                <a:gd name="connsiteX4" fmla="*/ 376076 w 838038"/>
                <a:gd name="connsiteY4" fmla="*/ 295371 h 400241"/>
                <a:gd name="connsiteX5" fmla="*/ 437988 w 838038"/>
                <a:gd name="connsiteY5" fmla="*/ 295371 h 400241"/>
                <a:gd name="connsiteX6" fmla="*/ 476088 w 838038"/>
                <a:gd name="connsiteY6" fmla="*/ 257271 h 400241"/>
                <a:gd name="connsiteX7" fmla="*/ 514188 w 838038"/>
                <a:gd name="connsiteY7" fmla="*/ 295371 h 400241"/>
                <a:gd name="connsiteX8" fmla="*/ 576101 w 838038"/>
                <a:gd name="connsiteY8" fmla="*/ 233458 h 400241"/>
                <a:gd name="connsiteX9" fmla="*/ 638013 w 838038"/>
                <a:gd name="connsiteY9" fmla="*/ 295371 h 400241"/>
                <a:gd name="connsiteX10" fmla="*/ 699926 w 838038"/>
                <a:gd name="connsiteY10" fmla="*/ 233458 h 400241"/>
                <a:gd name="connsiteX11" fmla="*/ 761838 w 838038"/>
                <a:gd name="connsiteY11" fmla="*/ 295371 h 400241"/>
                <a:gd name="connsiteX12" fmla="*/ 838038 w 838038"/>
                <a:gd name="connsiteY12" fmla="*/ 200121 h 400241"/>
                <a:gd name="connsiteX13" fmla="*/ 761838 w 838038"/>
                <a:gd name="connsiteY13" fmla="*/ 104871 h 400241"/>
                <a:gd name="connsiteX14" fmla="*/ 760276 w 838038"/>
                <a:gd name="connsiteY14" fmla="*/ 266891 h 400241"/>
                <a:gd name="connsiteX15" fmla="*/ 713432 w 838038"/>
                <a:gd name="connsiteY15" fmla="*/ 220019 h 400241"/>
                <a:gd name="connsiteX16" fmla="*/ 699926 w 838038"/>
                <a:gd name="connsiteY16" fmla="*/ 206550 h 400241"/>
                <a:gd name="connsiteX17" fmla="*/ 686486 w 838038"/>
                <a:gd name="connsiteY17" fmla="*/ 220019 h 400241"/>
                <a:gd name="connsiteX18" fmla="*/ 638013 w 838038"/>
                <a:gd name="connsiteY18" fmla="*/ 268482 h 400241"/>
                <a:gd name="connsiteX19" fmla="*/ 589607 w 838038"/>
                <a:gd name="connsiteY19" fmla="*/ 220019 h 400241"/>
                <a:gd name="connsiteX20" fmla="*/ 576101 w 838038"/>
                <a:gd name="connsiteY20" fmla="*/ 206550 h 400241"/>
                <a:gd name="connsiteX21" fmla="*/ 562661 w 838038"/>
                <a:gd name="connsiteY21" fmla="*/ 220019 h 400241"/>
                <a:gd name="connsiteX22" fmla="*/ 514188 w 838038"/>
                <a:gd name="connsiteY22" fmla="*/ 268482 h 400241"/>
                <a:gd name="connsiteX23" fmla="*/ 489585 w 838038"/>
                <a:gd name="connsiteY23" fmla="*/ 243831 h 400241"/>
                <a:gd name="connsiteX24" fmla="*/ 476088 w 838038"/>
                <a:gd name="connsiteY24" fmla="*/ 230372 h 400241"/>
                <a:gd name="connsiteX25" fmla="*/ 462639 w 838038"/>
                <a:gd name="connsiteY25" fmla="*/ 243831 h 400241"/>
                <a:gd name="connsiteX26" fmla="*/ 430121 w 838038"/>
                <a:gd name="connsiteY26" fmla="*/ 276359 h 400241"/>
                <a:gd name="connsiteX27" fmla="*/ 364789 w 838038"/>
                <a:gd name="connsiteY27" fmla="*/ 276359 h 400241"/>
                <a:gd name="connsiteX28" fmla="*/ 359369 w 838038"/>
                <a:gd name="connsiteY28" fmla="*/ 286293 h 400241"/>
                <a:gd name="connsiteX29" fmla="*/ 113996 w 838038"/>
                <a:gd name="connsiteY29" fmla="*/ 359350 h 400241"/>
                <a:gd name="connsiteX30" fmla="*/ 40939 w 838038"/>
                <a:gd name="connsiteY30" fmla="*/ 113977 h 400241"/>
                <a:gd name="connsiteX31" fmla="*/ 286312 w 838038"/>
                <a:gd name="connsiteY31" fmla="*/ 40920 h 400241"/>
                <a:gd name="connsiteX32" fmla="*/ 359369 w 838038"/>
                <a:gd name="connsiteY32" fmla="*/ 113977 h 400241"/>
                <a:gd name="connsiteX33" fmla="*/ 364789 w 838038"/>
                <a:gd name="connsiteY33" fmla="*/ 123911 h 400241"/>
                <a:gd name="connsiteX34" fmla="*/ 752723 w 838038"/>
                <a:gd name="connsiteY34" fmla="*/ 123911 h 400241"/>
                <a:gd name="connsiteX35" fmla="*/ 783108 w 838038"/>
                <a:gd name="connsiteY35" fmla="*/ 161916 h 400241"/>
                <a:gd name="connsiteX36" fmla="*/ 399888 w 838038"/>
                <a:gd name="connsiteY36" fmla="*/ 161916 h 400241"/>
                <a:gd name="connsiteX37" fmla="*/ 399888 w 838038"/>
                <a:gd name="connsiteY37" fmla="*/ 180966 h 400241"/>
                <a:gd name="connsiteX38" fmla="*/ 798348 w 838038"/>
                <a:gd name="connsiteY38" fmla="*/ 180966 h 400241"/>
                <a:gd name="connsiteX39" fmla="*/ 813683 w 838038"/>
                <a:gd name="connsiteY39" fmla="*/ 200140 h 40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38038" h="400241">
                  <a:moveTo>
                    <a:pt x="376076" y="104871"/>
                  </a:moveTo>
                  <a:cubicBezTo>
                    <a:pt x="323471" y="7693"/>
                    <a:pt x="202049" y="-28440"/>
                    <a:pt x="104871" y="24165"/>
                  </a:cubicBezTo>
                  <a:cubicBezTo>
                    <a:pt x="7693" y="76770"/>
                    <a:pt x="-28440" y="198193"/>
                    <a:pt x="24165" y="295371"/>
                  </a:cubicBezTo>
                  <a:cubicBezTo>
                    <a:pt x="76770" y="392549"/>
                    <a:pt x="198193" y="428682"/>
                    <a:pt x="295371" y="376076"/>
                  </a:cubicBezTo>
                  <a:cubicBezTo>
                    <a:pt x="329538" y="357580"/>
                    <a:pt x="357580" y="329538"/>
                    <a:pt x="376076" y="295371"/>
                  </a:cubicBezTo>
                  <a:lnTo>
                    <a:pt x="437988" y="295371"/>
                  </a:lnTo>
                  <a:lnTo>
                    <a:pt x="476088" y="257271"/>
                  </a:lnTo>
                  <a:lnTo>
                    <a:pt x="514188" y="295371"/>
                  </a:lnTo>
                  <a:lnTo>
                    <a:pt x="576101" y="233458"/>
                  </a:lnTo>
                  <a:lnTo>
                    <a:pt x="638013" y="295371"/>
                  </a:lnTo>
                  <a:lnTo>
                    <a:pt x="699926" y="233458"/>
                  </a:lnTo>
                  <a:lnTo>
                    <a:pt x="761838" y="295371"/>
                  </a:lnTo>
                  <a:lnTo>
                    <a:pt x="838038" y="200121"/>
                  </a:lnTo>
                  <a:lnTo>
                    <a:pt x="761838" y="104871"/>
                  </a:lnTo>
                  <a:close/>
                  <a:moveTo>
                    <a:pt x="760276" y="266891"/>
                  </a:moveTo>
                  <a:lnTo>
                    <a:pt x="713432" y="220019"/>
                  </a:lnTo>
                  <a:lnTo>
                    <a:pt x="699926" y="206550"/>
                  </a:lnTo>
                  <a:lnTo>
                    <a:pt x="686486" y="220019"/>
                  </a:lnTo>
                  <a:lnTo>
                    <a:pt x="638013" y="268482"/>
                  </a:lnTo>
                  <a:lnTo>
                    <a:pt x="589607" y="220019"/>
                  </a:lnTo>
                  <a:lnTo>
                    <a:pt x="576101" y="206550"/>
                  </a:lnTo>
                  <a:lnTo>
                    <a:pt x="562661" y="220019"/>
                  </a:lnTo>
                  <a:lnTo>
                    <a:pt x="514188" y="268482"/>
                  </a:lnTo>
                  <a:lnTo>
                    <a:pt x="489585" y="243831"/>
                  </a:lnTo>
                  <a:lnTo>
                    <a:pt x="476088" y="230372"/>
                  </a:lnTo>
                  <a:lnTo>
                    <a:pt x="462639" y="243831"/>
                  </a:lnTo>
                  <a:lnTo>
                    <a:pt x="430121" y="276359"/>
                  </a:lnTo>
                  <a:lnTo>
                    <a:pt x="364789" y="276359"/>
                  </a:lnTo>
                  <a:lnTo>
                    <a:pt x="359369" y="286293"/>
                  </a:lnTo>
                  <a:cubicBezTo>
                    <a:pt x="311785" y="374225"/>
                    <a:pt x="201928" y="406934"/>
                    <a:pt x="113996" y="359350"/>
                  </a:cubicBezTo>
                  <a:cubicBezTo>
                    <a:pt x="26064" y="311766"/>
                    <a:pt x="-6645" y="201909"/>
                    <a:pt x="40939" y="113977"/>
                  </a:cubicBezTo>
                  <a:cubicBezTo>
                    <a:pt x="88523" y="26045"/>
                    <a:pt x="198380" y="-6664"/>
                    <a:pt x="286312" y="40920"/>
                  </a:cubicBezTo>
                  <a:cubicBezTo>
                    <a:pt x="317245" y="57659"/>
                    <a:pt x="342631" y="83045"/>
                    <a:pt x="359369" y="113977"/>
                  </a:cubicBezTo>
                  <a:lnTo>
                    <a:pt x="364789" y="123911"/>
                  </a:lnTo>
                  <a:lnTo>
                    <a:pt x="752723" y="123911"/>
                  </a:lnTo>
                  <a:lnTo>
                    <a:pt x="783108" y="161916"/>
                  </a:lnTo>
                  <a:lnTo>
                    <a:pt x="399888" y="161916"/>
                  </a:lnTo>
                  <a:lnTo>
                    <a:pt x="399888" y="180966"/>
                  </a:lnTo>
                  <a:lnTo>
                    <a:pt x="798348" y="180966"/>
                  </a:lnTo>
                  <a:lnTo>
                    <a:pt x="813683" y="200140"/>
                  </a:lnTo>
                  <a:close/>
                </a:path>
              </a:pathLst>
            </a:custGeom>
            <a:grpFill/>
            <a:ln w="9525" cap="flat">
              <a:noFill/>
              <a:prstDash val="solid"/>
              <a:miter/>
            </a:ln>
          </p:spPr>
          <p:txBody>
            <a:bodyPr rtlCol="0" anchor="ctr"/>
            <a:lstStyle/>
            <a:p>
              <a:endParaRPr lang="vi-VN"/>
            </a:p>
          </p:txBody>
        </p:sp>
        <p:sp>
          <p:nvSpPr>
            <p:cNvPr id="8" name="Hình tự do: Hình 7">
              <a:extLst>
                <a:ext uri="{FF2B5EF4-FFF2-40B4-BE49-F238E27FC236}">
                  <a16:creationId xmlns:a16="http://schemas.microsoft.com/office/drawing/2014/main" id="{C9997BC6-F268-9DDD-17CB-CF015C534CE1}"/>
                </a:ext>
              </a:extLst>
            </p:cNvPr>
            <p:cNvSpPr/>
            <p:nvPr/>
          </p:nvSpPr>
          <p:spPr>
            <a:xfrm>
              <a:off x="8574056" y="4797634"/>
              <a:ext cx="114300" cy="114300"/>
            </a:xfrm>
            <a:custGeom>
              <a:avLst/>
              <a:gdLst>
                <a:gd name="connsiteX0" fmla="*/ 57150 w 114300"/>
                <a:gd name="connsiteY0" fmla="*/ 0 h 114300"/>
                <a:gd name="connsiteX1" fmla="*/ 0 w 114300"/>
                <a:gd name="connsiteY1" fmla="*/ 57150 h 114300"/>
                <a:gd name="connsiteX2" fmla="*/ 57150 w 114300"/>
                <a:gd name="connsiteY2" fmla="*/ 114300 h 114300"/>
                <a:gd name="connsiteX3" fmla="*/ 114300 w 114300"/>
                <a:gd name="connsiteY3" fmla="*/ 57150 h 114300"/>
                <a:gd name="connsiteX4" fmla="*/ 57150 w 114300"/>
                <a:gd name="connsiteY4" fmla="*/ 0 h 114300"/>
                <a:gd name="connsiteX5" fmla="*/ 57150 w 114300"/>
                <a:gd name="connsiteY5" fmla="*/ 95250 h 114300"/>
                <a:gd name="connsiteX6" fmla="*/ 19050 w 114300"/>
                <a:gd name="connsiteY6" fmla="*/ 57150 h 114300"/>
                <a:gd name="connsiteX7" fmla="*/ 57150 w 114300"/>
                <a:gd name="connsiteY7" fmla="*/ 19050 h 114300"/>
                <a:gd name="connsiteX8" fmla="*/ 95250 w 114300"/>
                <a:gd name="connsiteY8" fmla="*/ 57150 h 114300"/>
                <a:gd name="connsiteX9" fmla="*/ 57150 w 114300"/>
                <a:gd name="connsiteY9" fmla="*/ 952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57150" y="0"/>
                  </a:moveTo>
                  <a:cubicBezTo>
                    <a:pt x="25587" y="0"/>
                    <a:pt x="0" y="25587"/>
                    <a:pt x="0" y="57150"/>
                  </a:cubicBezTo>
                  <a:cubicBezTo>
                    <a:pt x="0" y="88713"/>
                    <a:pt x="25587" y="114300"/>
                    <a:pt x="57150" y="114300"/>
                  </a:cubicBezTo>
                  <a:cubicBezTo>
                    <a:pt x="88713" y="114300"/>
                    <a:pt x="114300" y="88713"/>
                    <a:pt x="114300" y="57150"/>
                  </a:cubicBezTo>
                  <a:cubicBezTo>
                    <a:pt x="114201" y="25628"/>
                    <a:pt x="88672" y="99"/>
                    <a:pt x="57150" y="0"/>
                  </a:cubicBezTo>
                  <a:close/>
                  <a:moveTo>
                    <a:pt x="57150" y="95250"/>
                  </a:moveTo>
                  <a:cubicBezTo>
                    <a:pt x="36108" y="95250"/>
                    <a:pt x="19050" y="78192"/>
                    <a:pt x="19050" y="57150"/>
                  </a:cubicBezTo>
                  <a:cubicBezTo>
                    <a:pt x="19050" y="36108"/>
                    <a:pt x="36108" y="19050"/>
                    <a:pt x="57150" y="19050"/>
                  </a:cubicBezTo>
                  <a:cubicBezTo>
                    <a:pt x="78192" y="19050"/>
                    <a:pt x="95250" y="36108"/>
                    <a:pt x="95250" y="57150"/>
                  </a:cubicBezTo>
                  <a:cubicBezTo>
                    <a:pt x="95234" y="78190"/>
                    <a:pt x="78190" y="95247"/>
                    <a:pt x="57150" y="95279"/>
                  </a:cubicBezTo>
                  <a:close/>
                </a:path>
              </a:pathLst>
            </a:custGeom>
            <a:grpFill/>
            <a:ln w="9525" cap="flat">
              <a:noFill/>
              <a:prstDash val="solid"/>
              <a:miter/>
            </a:ln>
          </p:spPr>
          <p:txBody>
            <a:bodyPr rtlCol="0" anchor="ctr"/>
            <a:lstStyle/>
            <a:p>
              <a:endParaRPr lang="vi-VN"/>
            </a:p>
          </p:txBody>
        </p:sp>
      </p:grpSp>
      <p:pic>
        <p:nvPicPr>
          <p:cNvPr id="4" name="Video 2" title="Comments pop-up background">
            <a:hlinkClick r:id="" action="ppaction://media"/>
            <a:extLst>
              <a:ext uri="{FF2B5EF4-FFF2-40B4-BE49-F238E27FC236}">
                <a16:creationId xmlns:a16="http://schemas.microsoft.com/office/drawing/2014/main" id="{56936F45-A634-0E9F-1B7F-A81B1A6C05D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82618" y="7588853"/>
            <a:ext cx="12192000" cy="6858000"/>
          </a:xfrm>
          <a:prstGeom prst="rect">
            <a:avLst/>
          </a:prstGeom>
        </p:spPr>
      </p:pic>
      <p:sp>
        <p:nvSpPr>
          <p:cNvPr id="28" name="Rounded Rectangle 8">
            <a:extLst>
              <a:ext uri="{FF2B5EF4-FFF2-40B4-BE49-F238E27FC236}">
                <a16:creationId xmlns:a16="http://schemas.microsoft.com/office/drawing/2014/main" id="{5850BB19-1D5C-0B43-E07D-92B63C89BDBD}"/>
              </a:ext>
            </a:extLst>
          </p:cNvPr>
          <p:cNvSpPr/>
          <p:nvPr/>
        </p:nvSpPr>
        <p:spPr>
          <a:xfrm rot="16200000">
            <a:off x="5289941" y="-1347674"/>
            <a:ext cx="1754993" cy="9303985"/>
          </a:xfrm>
          <a:prstGeom prst="roundRect">
            <a:avLst>
              <a:gd name="adj" fmla="val 50000"/>
            </a:avLst>
          </a:prstGeom>
          <a:gradFill flip="none" rotWithShape="1">
            <a:gsLst>
              <a:gs pos="0">
                <a:srgbClr val="FEE5E1">
                  <a:alpha val="0"/>
                </a:srgbClr>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1" name="TextBox 28">
            <a:extLst>
              <a:ext uri="{FF2B5EF4-FFF2-40B4-BE49-F238E27FC236}">
                <a16:creationId xmlns:a16="http://schemas.microsoft.com/office/drawing/2014/main" id="{5F34B3A8-4323-0ABB-7268-6EBC68BB710A}"/>
              </a:ext>
            </a:extLst>
          </p:cNvPr>
          <p:cNvSpPr txBox="1"/>
          <p:nvPr/>
        </p:nvSpPr>
        <p:spPr>
          <a:xfrm>
            <a:off x="1087161" y="3034794"/>
            <a:ext cx="10017677" cy="923330"/>
          </a:xfrm>
          <a:prstGeom prst="rect">
            <a:avLst/>
          </a:prstGeom>
          <a:noFill/>
        </p:spPr>
        <p:txBody>
          <a:bodyPr wrap="square" rtlCol="0">
            <a:spAutoFit/>
          </a:bodyPr>
          <a:lstStyle/>
          <a:p>
            <a:pPr algn="ctr"/>
            <a:r>
              <a:rPr lang="vi-VN" sz="5400" dirty="0">
                <a:gradFill>
                  <a:gsLst>
                    <a:gs pos="0">
                      <a:schemeClr val="accent1">
                        <a:lumMod val="5000"/>
                        <a:lumOff val="95000"/>
                      </a:schemeClr>
                    </a:gs>
                    <a:gs pos="100000">
                      <a:srgbClr val="FCB1A6"/>
                    </a:gs>
                  </a:gsLst>
                  <a:lin ang="5400000" scaled="1"/>
                </a:gradFill>
                <a:latin typeface="Merienda ExtraBold" pitchFamily="2" charset="0"/>
              </a:rPr>
              <a:t>MÃ HÓA DỮ LIỆU LỚN</a:t>
            </a:r>
          </a:p>
        </p:txBody>
      </p:sp>
      <p:sp>
        <p:nvSpPr>
          <p:cNvPr id="2" name="Rounded Rectangle 15">
            <a:extLst>
              <a:ext uri="{FF2B5EF4-FFF2-40B4-BE49-F238E27FC236}">
                <a16:creationId xmlns:a16="http://schemas.microsoft.com/office/drawing/2014/main" id="{76773675-21A9-396B-C540-AF4F97730A04}"/>
              </a:ext>
            </a:extLst>
          </p:cNvPr>
          <p:cNvSpPr/>
          <p:nvPr/>
        </p:nvSpPr>
        <p:spPr>
          <a:xfrm>
            <a:off x="-12932492" y="1873512"/>
            <a:ext cx="10772095" cy="4497594"/>
          </a:xfrm>
          <a:prstGeom prst="roundRect">
            <a:avLst>
              <a:gd name="adj" fmla="val 7929"/>
            </a:avLst>
          </a:prstGeom>
          <a:gradFill>
            <a:gsLst>
              <a:gs pos="34000">
                <a:srgbClr val="B180BB"/>
              </a:gs>
              <a:gs pos="70000">
                <a:srgbClr val="B280BB">
                  <a:alpha val="50000"/>
                </a:srgbClr>
              </a:gs>
              <a:gs pos="0">
                <a:srgbClr val="FFBFB3">
                  <a:alpha val="54000"/>
                </a:srgbClr>
              </a:gs>
              <a:gs pos="100000">
                <a:srgbClr val="6A9CF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07000"/>
              </a:lnSpc>
              <a:spcAft>
                <a:spcPts val="800"/>
              </a:spcAft>
            </a:pP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Không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thể</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phủ</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nhận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DES, RSA, AES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có</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nhiều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dụng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viễn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nghệ</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tin,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việc</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làm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chủ</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hóa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các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rất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có</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ý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nghĩa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đối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với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sự</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an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toàn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các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giao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dịch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trên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mạng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nhất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dụng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TMĐT.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Nhìn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chung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đối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với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Việt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Nam,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việc</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làm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chủ</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nghệ</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hóa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DES, RSA, AES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rất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có</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ý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nghĩa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việc</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đảm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bảo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an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toàn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giao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dịch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trên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mạng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đảm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bảo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an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toàn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trong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truyền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tin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các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đơn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vị</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cơ</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yếu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tại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Việt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Nam.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Hiện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nay,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nhiều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chuyên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gia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đang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triển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khai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hóa</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thuật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toán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DES, RSA, AES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nhờ</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các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nghệ</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thiết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kế</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số</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hiện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đại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các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chương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trình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mạch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phần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cứng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Trên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đây</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bài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thảo</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luận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của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nhóm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chúng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tôi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Trong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quá</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trình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tìm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hiểu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tài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liệu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và</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sự</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hiểu</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biết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của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nhóm</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về đề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tài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còn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ít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nên</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không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thể</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không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tránh</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khỏi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những</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sai</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r>
              <a:rPr lang="en-US" sz="1800" kern="100" dirty="0" err="1">
                <a:solidFill>
                  <a:schemeClr val="tx1"/>
                </a:solidFill>
                <a:effectLst/>
                <a:latin typeface="Merienda Light" pitchFamily="2" charset="0"/>
                <a:ea typeface="Calibri" panose="020F0502020204030204" pitchFamily="34" charset="0"/>
                <a:cs typeface="Times New Roman" panose="02020603050405020304" pitchFamily="18" charset="0"/>
              </a:rPr>
              <a:t>sót</a:t>
            </a:r>
            <a:r>
              <a:rPr lang="en-US" sz="1800" kern="100" dirty="0">
                <a:solidFill>
                  <a:schemeClr val="tx1"/>
                </a:solidFill>
                <a:effectLst/>
                <a:latin typeface="Merienda Light" pitchFamily="2" charset="0"/>
                <a:ea typeface="Calibri" panose="020F0502020204030204" pitchFamily="34" charset="0"/>
                <a:cs typeface="Times New Roman" panose="02020603050405020304" pitchFamily="18" charset="0"/>
              </a:rPr>
              <a:t>. </a:t>
            </a:r>
            <a:endParaRPr lang="vi-VN" sz="1800" kern="100" dirty="0">
              <a:solidFill>
                <a:schemeClr val="tx1"/>
              </a:solidFill>
              <a:effectLst/>
              <a:latin typeface="Merienda Light" pitchFamily="2" charset="0"/>
              <a:ea typeface="Calibri" panose="020F0502020204030204" pitchFamily="34" charset="0"/>
              <a:cs typeface="Times New Roman" panose="02020603050405020304" pitchFamily="18" charset="0"/>
            </a:endParaRPr>
          </a:p>
        </p:txBody>
      </p:sp>
      <p:sp>
        <p:nvSpPr>
          <p:cNvPr id="12" name="Tiêu đề 1">
            <a:extLst>
              <a:ext uri="{FF2B5EF4-FFF2-40B4-BE49-F238E27FC236}">
                <a16:creationId xmlns:a16="http://schemas.microsoft.com/office/drawing/2014/main" id="{01559B75-A858-D6AF-7E44-0B96A2C98F38}"/>
              </a:ext>
            </a:extLst>
          </p:cNvPr>
          <p:cNvSpPr txBox="1">
            <a:spLocks/>
          </p:cNvSpPr>
          <p:nvPr/>
        </p:nvSpPr>
        <p:spPr>
          <a:xfrm>
            <a:off x="10002837" y="890217"/>
            <a:ext cx="1153160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dirty="0">
                <a:gradFill>
                  <a:gsLst>
                    <a:gs pos="44000">
                      <a:srgbClr val="FFB8D0"/>
                    </a:gs>
                    <a:gs pos="0">
                      <a:srgbClr val="FFBFB3"/>
                    </a:gs>
                    <a:gs pos="100000">
                      <a:srgbClr val="FF7D7D"/>
                    </a:gs>
                  </a:gsLst>
                  <a:lin ang="16200000" scaled="1"/>
                </a:gradFill>
                <a:latin typeface="Merienda ExtraBold" pitchFamily="2" charset="0"/>
              </a:rPr>
              <a:t>KẾT LUẬN</a:t>
            </a:r>
          </a:p>
        </p:txBody>
      </p:sp>
      <p:sp>
        <p:nvSpPr>
          <p:cNvPr id="9" name="Rounded Rectangle 5">
            <a:extLst>
              <a:ext uri="{FF2B5EF4-FFF2-40B4-BE49-F238E27FC236}">
                <a16:creationId xmlns:a16="http://schemas.microsoft.com/office/drawing/2014/main" id="{1B25DCFB-E32A-A270-7F9F-2C4A179A6495}"/>
              </a:ext>
            </a:extLst>
          </p:cNvPr>
          <p:cNvSpPr/>
          <p:nvPr/>
        </p:nvSpPr>
        <p:spPr>
          <a:xfrm>
            <a:off x="537029" y="4614376"/>
            <a:ext cx="14234048" cy="1756730"/>
          </a:xfrm>
          <a:prstGeom prst="roundRect">
            <a:avLst>
              <a:gd name="adj" fmla="val 50000"/>
            </a:avLst>
          </a:prstGeom>
          <a:gradFill flip="none" rotWithShape="1">
            <a:gsLst>
              <a:gs pos="79000">
                <a:srgbClr val="B280BB"/>
              </a:gs>
              <a:gs pos="23000">
                <a:srgbClr val="947BD3"/>
              </a:gs>
              <a:gs pos="0">
                <a:srgbClr val="6A9CFD"/>
              </a:gs>
              <a:gs pos="100000">
                <a:srgbClr val="6A9CF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Hộp Văn bản 14">
            <a:extLst>
              <a:ext uri="{FF2B5EF4-FFF2-40B4-BE49-F238E27FC236}">
                <a16:creationId xmlns:a16="http://schemas.microsoft.com/office/drawing/2014/main" id="{9805520A-2396-56D6-70EC-3596D6A8E039}"/>
              </a:ext>
            </a:extLst>
          </p:cNvPr>
          <p:cNvSpPr txBox="1"/>
          <p:nvPr/>
        </p:nvSpPr>
        <p:spPr>
          <a:xfrm>
            <a:off x="210177" y="990870"/>
            <a:ext cx="11771643" cy="923330"/>
          </a:xfrm>
          <a:prstGeom prst="rect">
            <a:avLst/>
          </a:prstGeom>
          <a:noFill/>
        </p:spPr>
        <p:txBody>
          <a:bodyPr wrap="square" rtlCol="0">
            <a:spAutoFit/>
          </a:bodyPr>
          <a:lstStyle/>
          <a:p>
            <a:r>
              <a:rPr lang="vi-VN" sz="5400" dirty="0">
                <a:solidFill>
                  <a:schemeClr val="bg1"/>
                </a:solidFill>
                <a:latin typeface="Merienda Black" pitchFamily="2" charset="0"/>
              </a:rPr>
              <a:t>CẢM ƠN BẠN ĐÃ XEM BÁO CÁO </a:t>
            </a:r>
          </a:p>
        </p:txBody>
      </p:sp>
      <p:sp>
        <p:nvSpPr>
          <p:cNvPr id="18" name="Hộp Văn bản 17">
            <a:extLst>
              <a:ext uri="{FF2B5EF4-FFF2-40B4-BE49-F238E27FC236}">
                <a16:creationId xmlns:a16="http://schemas.microsoft.com/office/drawing/2014/main" id="{ABD51819-0512-7EF3-0802-87A1E4534D3C}"/>
              </a:ext>
            </a:extLst>
          </p:cNvPr>
          <p:cNvSpPr txBox="1"/>
          <p:nvPr/>
        </p:nvSpPr>
        <p:spPr>
          <a:xfrm>
            <a:off x="1057104" y="5161759"/>
            <a:ext cx="14436631" cy="830997"/>
          </a:xfrm>
          <a:prstGeom prst="rect">
            <a:avLst/>
          </a:prstGeom>
          <a:noFill/>
        </p:spPr>
        <p:txBody>
          <a:bodyPr wrap="square" rtlCol="0">
            <a:spAutoFit/>
          </a:bodyPr>
          <a:lstStyle/>
          <a:p>
            <a:r>
              <a:rPr lang="vi-VN" sz="4800" dirty="0">
                <a:solidFill>
                  <a:schemeClr val="bg1"/>
                </a:solidFill>
                <a:latin typeface="Merienda Black" pitchFamily="2" charset="0"/>
              </a:rPr>
              <a:t>CHÚC BẠN MỘT NGÀY TỐT LÀNH !</a:t>
            </a:r>
          </a:p>
        </p:txBody>
      </p:sp>
    </p:spTree>
    <p:extLst>
      <p:ext uri="{BB962C8B-B14F-4D97-AF65-F5344CB8AC3E}">
        <p14:creationId xmlns:p14="http://schemas.microsoft.com/office/powerpoint/2010/main" val="2677365942"/>
      </p:ext>
    </p:extLst>
  </p:cSld>
  <p:clrMapOvr>
    <a:masterClrMapping/>
  </p:clrMapOvr>
  <mc:AlternateContent xmlns:mc="http://schemas.openxmlformats.org/markup-compatibility/2006" xmlns:p159="http://schemas.microsoft.com/office/powerpoint/2015/09/main">
    <mc:Choice Requires="p159">
      <p:transition spd="slow">
        <p159:morph option="byObject"/>
        <p:sndAc>
          <p:endSnd/>
        </p:sndAc>
      </p:transition>
    </mc:Choice>
    <mc:Fallback xmlns="">
      <p:transition spd="slow">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09" fill="hold"/>
                                        <p:tgtEl>
                                          <p:spTgt spid="21"/>
                                        </p:tgtEl>
                                      </p:cBhvr>
                                    </p:cmd>
                                  </p:childTnLst>
                                </p:cTn>
                              </p:par>
                              <p:par>
                                <p:cTn id="7" presetID="1" presetClass="mediacall" presetSubtype="0" fill="hold" nodeType="withEffect">
                                  <p:stCondLst>
                                    <p:cond delay="0"/>
                                  </p:stCondLst>
                                  <p:childTnLst>
                                    <p:cmd type="call" cmd="playFrom(0.0)">
                                      <p:cBhvr>
                                        <p:cTn id="8" dur="160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mute="1">
                <p:cTn id="15" repeatCount="indefinite" fill="hold" display="0">
                  <p:stCondLst>
                    <p:cond delay="indefinite"/>
                  </p:stCondLst>
                </p:cTn>
                <p:tgtEl>
                  <p:spTgt spid="21"/>
                </p:tgtEl>
              </p:cMediaNode>
            </p:video>
            <p:seq concurrent="1" nextAc="seek">
              <p:cTn id="16" restart="whenNotActive" fill="hold" evtFilter="cancelBubble" nodeType="interactiveSeq">
                <p:stCondLst>
                  <p:cond evt="onClick" delay="0">
                    <p:tgtEl>
                      <p:spTgt spid="2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05B78572-2F50-320E-6312-7A9FF4F7B5C9}"/>
              </a:ext>
            </a:extLst>
          </p:cNvPr>
          <p:cNvSpPr/>
          <p:nvPr/>
        </p:nvSpPr>
        <p:spPr>
          <a:xfrm>
            <a:off x="909711" y="369277"/>
            <a:ext cx="970671" cy="6119446"/>
          </a:xfrm>
          <a:prstGeom prst="roundRect">
            <a:avLst>
              <a:gd name="adj" fmla="val 50000"/>
            </a:avLst>
          </a:prstGeom>
          <a:solidFill>
            <a:srgbClr val="FFF9E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Góc Tròn 2">
            <a:extLst>
              <a:ext uri="{FF2B5EF4-FFF2-40B4-BE49-F238E27FC236}">
                <a16:creationId xmlns:a16="http://schemas.microsoft.com/office/drawing/2014/main" id="{D3848BCC-1684-7F37-51C2-AACCE7EB60DB}"/>
              </a:ext>
            </a:extLst>
          </p:cNvPr>
          <p:cNvSpPr/>
          <p:nvPr/>
        </p:nvSpPr>
        <p:spPr>
          <a:xfrm>
            <a:off x="2790093" y="369277"/>
            <a:ext cx="970671" cy="6119446"/>
          </a:xfrm>
          <a:prstGeom prst="roundRect">
            <a:avLst>
              <a:gd name="adj" fmla="val 50000"/>
            </a:avLst>
          </a:prstGeom>
          <a:solidFill>
            <a:srgbClr val="FFDC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 name="Hình chữ nhật: Góc Tròn 3">
            <a:extLst>
              <a:ext uri="{FF2B5EF4-FFF2-40B4-BE49-F238E27FC236}">
                <a16:creationId xmlns:a16="http://schemas.microsoft.com/office/drawing/2014/main" id="{85DB07E1-53BB-6B7C-FD54-A94307878FED}"/>
              </a:ext>
            </a:extLst>
          </p:cNvPr>
          <p:cNvSpPr/>
          <p:nvPr/>
        </p:nvSpPr>
        <p:spPr>
          <a:xfrm>
            <a:off x="6550857" y="369277"/>
            <a:ext cx="970671" cy="6119446"/>
          </a:xfrm>
          <a:prstGeom prst="roundRect">
            <a:avLst>
              <a:gd name="adj" fmla="val 50000"/>
            </a:avLst>
          </a:prstGeom>
          <a:solidFill>
            <a:srgbClr val="FCB1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Góc Tròn 4">
            <a:extLst>
              <a:ext uri="{FF2B5EF4-FFF2-40B4-BE49-F238E27FC236}">
                <a16:creationId xmlns:a16="http://schemas.microsoft.com/office/drawing/2014/main" id="{3EA2BF48-E6FD-637B-7530-EAF71B4B5FBD}"/>
              </a:ext>
            </a:extLst>
          </p:cNvPr>
          <p:cNvSpPr/>
          <p:nvPr/>
        </p:nvSpPr>
        <p:spPr>
          <a:xfrm>
            <a:off x="8431239" y="369277"/>
            <a:ext cx="970671" cy="6119446"/>
          </a:xfrm>
          <a:prstGeom prst="roundRect">
            <a:avLst>
              <a:gd name="adj" fmla="val 50000"/>
            </a:avLst>
          </a:prstGeom>
          <a:solidFill>
            <a:srgbClr val="FB63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6" name="Hình chữ nhật: Góc Tròn 5">
            <a:extLst>
              <a:ext uri="{FF2B5EF4-FFF2-40B4-BE49-F238E27FC236}">
                <a16:creationId xmlns:a16="http://schemas.microsoft.com/office/drawing/2014/main" id="{03F90079-782E-8ED3-C037-BF55572DF6CB}"/>
              </a:ext>
            </a:extLst>
          </p:cNvPr>
          <p:cNvSpPr/>
          <p:nvPr/>
        </p:nvSpPr>
        <p:spPr>
          <a:xfrm>
            <a:off x="10311621" y="369277"/>
            <a:ext cx="970671" cy="6119446"/>
          </a:xfrm>
          <a:prstGeom prst="roundRect">
            <a:avLst>
              <a:gd name="adj" fmla="val 50000"/>
            </a:avLst>
          </a:prstGeom>
          <a:solidFill>
            <a:srgbClr val="F0716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Góc Tròn 6">
            <a:extLst>
              <a:ext uri="{FF2B5EF4-FFF2-40B4-BE49-F238E27FC236}">
                <a16:creationId xmlns:a16="http://schemas.microsoft.com/office/drawing/2014/main" id="{C7047708-E5CB-D7F4-38F8-5CC1C587BA5C}"/>
              </a:ext>
            </a:extLst>
          </p:cNvPr>
          <p:cNvSpPr/>
          <p:nvPr/>
        </p:nvSpPr>
        <p:spPr>
          <a:xfrm>
            <a:off x="4670475" y="369277"/>
            <a:ext cx="970671" cy="6119446"/>
          </a:xfrm>
          <a:prstGeom prst="roundRect">
            <a:avLst>
              <a:gd name="adj" fmla="val 50000"/>
            </a:avLst>
          </a:prstGeom>
          <a:solidFill>
            <a:srgbClr val="FED9B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Tree>
    <p:extLst>
      <p:ext uri="{BB962C8B-B14F-4D97-AF65-F5344CB8AC3E}">
        <p14:creationId xmlns:p14="http://schemas.microsoft.com/office/powerpoint/2010/main" val="38906014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0849922B-9028-2823-B505-4B85DC37F65A}"/>
              </a:ext>
            </a:extLst>
          </p:cNvPr>
          <p:cNvSpPr/>
          <p:nvPr/>
        </p:nvSpPr>
        <p:spPr>
          <a:xfrm>
            <a:off x="266348" y="291905"/>
            <a:ext cx="2715065" cy="6274191"/>
          </a:xfrm>
          <a:prstGeom prst="roundRect">
            <a:avLst/>
          </a:prstGeom>
          <a:solidFill>
            <a:srgbClr val="008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Góc Tròn 2">
            <a:extLst>
              <a:ext uri="{FF2B5EF4-FFF2-40B4-BE49-F238E27FC236}">
                <a16:creationId xmlns:a16="http://schemas.microsoft.com/office/drawing/2014/main" id="{AB22953E-125D-A169-7E00-DF6554794C39}"/>
              </a:ext>
            </a:extLst>
          </p:cNvPr>
          <p:cNvSpPr/>
          <p:nvPr/>
        </p:nvSpPr>
        <p:spPr>
          <a:xfrm>
            <a:off x="3247761" y="291905"/>
            <a:ext cx="2715065" cy="6274191"/>
          </a:xfrm>
          <a:prstGeom prst="roundRect">
            <a:avLst/>
          </a:prstGeom>
          <a:solidFill>
            <a:srgbClr val="00A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ình chữ nhật: Góc Tròn 3">
            <a:extLst>
              <a:ext uri="{FF2B5EF4-FFF2-40B4-BE49-F238E27FC236}">
                <a16:creationId xmlns:a16="http://schemas.microsoft.com/office/drawing/2014/main" id="{9DF5AA49-34B1-69BD-7431-04D553EF8C6C}"/>
              </a:ext>
            </a:extLst>
          </p:cNvPr>
          <p:cNvSpPr/>
          <p:nvPr/>
        </p:nvSpPr>
        <p:spPr>
          <a:xfrm>
            <a:off x="6229174" y="291905"/>
            <a:ext cx="2715065" cy="6274191"/>
          </a:xfrm>
          <a:prstGeom prst="roundRect">
            <a:avLst/>
          </a:prstGeom>
          <a:solidFill>
            <a:srgbClr val="947B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5" name="Hình chữ nhật: Góc Tròn 4">
            <a:extLst>
              <a:ext uri="{FF2B5EF4-FFF2-40B4-BE49-F238E27FC236}">
                <a16:creationId xmlns:a16="http://schemas.microsoft.com/office/drawing/2014/main" id="{E7134AD3-5C1C-5125-6EC0-39437E218D6C}"/>
              </a:ext>
            </a:extLst>
          </p:cNvPr>
          <p:cNvSpPr/>
          <p:nvPr/>
        </p:nvSpPr>
        <p:spPr>
          <a:xfrm>
            <a:off x="9210587" y="291905"/>
            <a:ext cx="2715065" cy="6274191"/>
          </a:xfrm>
          <a:prstGeom prst="roundRect">
            <a:avLst/>
          </a:prstGeom>
          <a:solidFill>
            <a:srgbClr val="C7D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40635144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Góc Tròn 1">
            <a:extLst>
              <a:ext uri="{FF2B5EF4-FFF2-40B4-BE49-F238E27FC236}">
                <a16:creationId xmlns:a16="http://schemas.microsoft.com/office/drawing/2014/main" id="{9B0FC020-993A-E1A4-72F0-22E1E6AA34C8}"/>
              </a:ext>
            </a:extLst>
          </p:cNvPr>
          <p:cNvSpPr/>
          <p:nvPr/>
        </p:nvSpPr>
        <p:spPr>
          <a:xfrm>
            <a:off x="566876" y="383345"/>
            <a:ext cx="886265" cy="6091311"/>
          </a:xfrm>
          <a:prstGeom prst="roundRect">
            <a:avLst>
              <a:gd name="adj" fmla="val 50000"/>
            </a:avLst>
          </a:prstGeom>
          <a:gradFill flip="none" rotWithShape="1">
            <a:gsLst>
              <a:gs pos="0">
                <a:srgbClr val="6A9CFD"/>
              </a:gs>
              <a:gs pos="35000">
                <a:srgbClr val="FFB8D0"/>
              </a:gs>
              <a:gs pos="100000">
                <a:srgbClr val="FB637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Góc Tròn 2">
            <a:extLst>
              <a:ext uri="{FF2B5EF4-FFF2-40B4-BE49-F238E27FC236}">
                <a16:creationId xmlns:a16="http://schemas.microsoft.com/office/drawing/2014/main" id="{CB37CAA1-67D4-2023-E9DD-650293DFD4F9}"/>
              </a:ext>
            </a:extLst>
          </p:cNvPr>
          <p:cNvSpPr/>
          <p:nvPr/>
        </p:nvSpPr>
        <p:spPr>
          <a:xfrm>
            <a:off x="3473158" y="383345"/>
            <a:ext cx="886265" cy="6091311"/>
          </a:xfrm>
          <a:prstGeom prst="roundRect">
            <a:avLst>
              <a:gd name="adj" fmla="val 50000"/>
            </a:avLst>
          </a:prstGeom>
          <a:gradFill flip="none" rotWithShape="1">
            <a:gsLst>
              <a:gs pos="0">
                <a:srgbClr val="FB6376"/>
              </a:gs>
              <a:gs pos="100000">
                <a:srgbClr val="6A9CF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Hình chữ nhật: Góc Tròn 3">
            <a:extLst>
              <a:ext uri="{FF2B5EF4-FFF2-40B4-BE49-F238E27FC236}">
                <a16:creationId xmlns:a16="http://schemas.microsoft.com/office/drawing/2014/main" id="{ED60E099-B98F-5C1D-49FF-85DBE184A625}"/>
              </a:ext>
            </a:extLst>
          </p:cNvPr>
          <p:cNvSpPr/>
          <p:nvPr/>
        </p:nvSpPr>
        <p:spPr>
          <a:xfrm>
            <a:off x="4926299" y="383345"/>
            <a:ext cx="886265" cy="6091311"/>
          </a:xfrm>
          <a:prstGeom prst="roundRect">
            <a:avLst>
              <a:gd name="adj" fmla="val 50000"/>
            </a:avLst>
          </a:prstGeom>
          <a:gradFill>
            <a:gsLst>
              <a:gs pos="47700">
                <a:srgbClr val="00AFB9"/>
              </a:gs>
              <a:gs pos="0">
                <a:srgbClr val="FCB1A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Góc Tròn 4">
            <a:extLst>
              <a:ext uri="{FF2B5EF4-FFF2-40B4-BE49-F238E27FC236}">
                <a16:creationId xmlns:a16="http://schemas.microsoft.com/office/drawing/2014/main" id="{C1157BB7-6BE2-3BC0-8700-EF60EB916A91}"/>
              </a:ext>
            </a:extLst>
          </p:cNvPr>
          <p:cNvSpPr/>
          <p:nvPr/>
        </p:nvSpPr>
        <p:spPr>
          <a:xfrm>
            <a:off x="6379440" y="383345"/>
            <a:ext cx="886265" cy="6091311"/>
          </a:xfrm>
          <a:prstGeom prst="roundRect">
            <a:avLst>
              <a:gd name="adj" fmla="val 50000"/>
            </a:avLst>
          </a:prstGeom>
          <a:gradFill flip="none" rotWithShape="1">
            <a:gsLst>
              <a:gs pos="75000">
                <a:srgbClr val="0081A7"/>
              </a:gs>
              <a:gs pos="7000">
                <a:srgbClr val="FFB8D0"/>
              </a:gs>
              <a:gs pos="30000">
                <a:srgbClr val="F07167"/>
              </a:gs>
              <a:gs pos="100000">
                <a:srgbClr val="C7D7FB"/>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ình chữ nhật: Góc Tròn 5">
            <a:extLst>
              <a:ext uri="{FF2B5EF4-FFF2-40B4-BE49-F238E27FC236}">
                <a16:creationId xmlns:a16="http://schemas.microsoft.com/office/drawing/2014/main" id="{D64E998E-9295-600F-C810-FAFEA075F0C3}"/>
              </a:ext>
            </a:extLst>
          </p:cNvPr>
          <p:cNvSpPr/>
          <p:nvPr/>
        </p:nvSpPr>
        <p:spPr>
          <a:xfrm>
            <a:off x="7832581" y="383345"/>
            <a:ext cx="886265" cy="6091311"/>
          </a:xfrm>
          <a:prstGeom prst="roundRect">
            <a:avLst>
              <a:gd name="adj" fmla="val 50000"/>
            </a:avLst>
          </a:prstGeom>
          <a:gradFill flip="none" rotWithShape="1">
            <a:gsLst>
              <a:gs pos="76000">
                <a:srgbClr val="0070C0"/>
              </a:gs>
              <a:gs pos="25000">
                <a:srgbClr val="947BD3"/>
              </a:gs>
              <a:gs pos="0">
                <a:srgbClr val="C7D7FB"/>
              </a:gs>
              <a:gs pos="100000">
                <a:srgbClr val="FCB1A6"/>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Góc Tròn 6">
            <a:extLst>
              <a:ext uri="{FF2B5EF4-FFF2-40B4-BE49-F238E27FC236}">
                <a16:creationId xmlns:a16="http://schemas.microsoft.com/office/drawing/2014/main" id="{A764EF75-A556-51CB-CCBE-ADCFB5F1D61F}"/>
              </a:ext>
            </a:extLst>
          </p:cNvPr>
          <p:cNvSpPr/>
          <p:nvPr/>
        </p:nvSpPr>
        <p:spPr>
          <a:xfrm>
            <a:off x="9285722" y="383345"/>
            <a:ext cx="886265" cy="6091311"/>
          </a:xfrm>
          <a:prstGeom prst="roundRect">
            <a:avLst>
              <a:gd name="adj" fmla="val 50000"/>
            </a:avLst>
          </a:prstGeom>
          <a:gradFill flip="none" rotWithShape="1">
            <a:gsLst>
              <a:gs pos="76000">
                <a:srgbClr val="FFF7EC"/>
              </a:gs>
              <a:gs pos="25000">
                <a:srgbClr val="C7D7FB"/>
              </a:gs>
              <a:gs pos="0">
                <a:srgbClr val="947BD3"/>
              </a:gs>
              <a:gs pos="100000">
                <a:srgbClr val="FED9B7"/>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Góc Tròn 7">
            <a:extLst>
              <a:ext uri="{FF2B5EF4-FFF2-40B4-BE49-F238E27FC236}">
                <a16:creationId xmlns:a16="http://schemas.microsoft.com/office/drawing/2014/main" id="{00DCDD45-F0A2-AA6D-67BA-FC860FD07060}"/>
              </a:ext>
            </a:extLst>
          </p:cNvPr>
          <p:cNvSpPr/>
          <p:nvPr/>
        </p:nvSpPr>
        <p:spPr>
          <a:xfrm>
            <a:off x="2020017" y="383345"/>
            <a:ext cx="886265" cy="6091311"/>
          </a:xfrm>
          <a:prstGeom prst="roundRect">
            <a:avLst>
              <a:gd name="adj" fmla="val 50000"/>
            </a:avLst>
          </a:prstGeom>
          <a:gradFill>
            <a:gsLst>
              <a:gs pos="0">
                <a:srgbClr val="FFDCCC"/>
              </a:gs>
              <a:gs pos="49000">
                <a:srgbClr val="FB6376"/>
              </a:gs>
              <a:gs pos="100000">
                <a:srgbClr val="947BD3"/>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Góc Tròn 8">
            <a:extLst>
              <a:ext uri="{FF2B5EF4-FFF2-40B4-BE49-F238E27FC236}">
                <a16:creationId xmlns:a16="http://schemas.microsoft.com/office/drawing/2014/main" id="{68D4823C-8F22-86D3-B5B6-24A42C144545}"/>
              </a:ext>
            </a:extLst>
          </p:cNvPr>
          <p:cNvSpPr/>
          <p:nvPr/>
        </p:nvSpPr>
        <p:spPr>
          <a:xfrm>
            <a:off x="10738863" y="383345"/>
            <a:ext cx="886265" cy="6091311"/>
          </a:xfrm>
          <a:prstGeom prst="roundRect">
            <a:avLst>
              <a:gd name="adj" fmla="val 50000"/>
            </a:avLst>
          </a:prstGeom>
          <a:gradFill flip="none" rotWithShape="1">
            <a:gsLst>
              <a:gs pos="54000">
                <a:srgbClr val="FEE5E1"/>
              </a:gs>
              <a:gs pos="0">
                <a:srgbClr val="0081A7"/>
              </a:gs>
              <a:gs pos="100000">
                <a:srgbClr val="FFB8D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Hình ảnh 10">
            <a:extLst>
              <a:ext uri="{FF2B5EF4-FFF2-40B4-BE49-F238E27FC236}">
                <a16:creationId xmlns:a16="http://schemas.microsoft.com/office/drawing/2014/main" id="{3F306772-B957-114D-57B7-1E5249679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2" y="6474655"/>
            <a:ext cx="3513795" cy="1976510"/>
          </a:xfrm>
          <a:prstGeom prst="rect">
            <a:avLst/>
          </a:prstGeom>
        </p:spPr>
      </p:pic>
      <p:pic>
        <p:nvPicPr>
          <p:cNvPr id="13" name="Hình ảnh 12">
            <a:extLst>
              <a:ext uri="{FF2B5EF4-FFF2-40B4-BE49-F238E27FC236}">
                <a16:creationId xmlns:a16="http://schemas.microsoft.com/office/drawing/2014/main" id="{D17D2317-B306-8031-BB6A-DF7D533E5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158" y="6474655"/>
            <a:ext cx="3513797" cy="1976511"/>
          </a:xfrm>
          <a:prstGeom prst="rect">
            <a:avLst/>
          </a:prstGeom>
        </p:spPr>
      </p:pic>
      <p:pic>
        <p:nvPicPr>
          <p:cNvPr id="15" name="Hình ảnh 14">
            <a:extLst>
              <a:ext uri="{FF2B5EF4-FFF2-40B4-BE49-F238E27FC236}">
                <a16:creationId xmlns:a16="http://schemas.microsoft.com/office/drawing/2014/main" id="{D5679BF5-535F-41BE-7CCF-F31075B709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953" y="6474655"/>
            <a:ext cx="3826152" cy="2152211"/>
          </a:xfrm>
          <a:prstGeom prst="rect">
            <a:avLst/>
          </a:prstGeom>
        </p:spPr>
      </p:pic>
    </p:spTree>
    <p:extLst>
      <p:ext uri="{BB962C8B-B14F-4D97-AF65-F5344CB8AC3E}">
        <p14:creationId xmlns:p14="http://schemas.microsoft.com/office/powerpoint/2010/main" val="232649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BFB3"/>
            </a:gs>
            <a:gs pos="35000">
              <a:srgbClr val="FFB8D0"/>
            </a:gs>
            <a:gs pos="100000">
              <a:srgbClr val="6A9CFD"/>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Hình chữ nhật: Góc Tròn 8">
            <a:extLst>
              <a:ext uri="{FF2B5EF4-FFF2-40B4-BE49-F238E27FC236}">
                <a16:creationId xmlns:a16="http://schemas.microsoft.com/office/drawing/2014/main" id="{6C9674BE-4DED-191B-CC64-64153315237B}"/>
              </a:ext>
            </a:extLst>
          </p:cNvPr>
          <p:cNvSpPr/>
          <p:nvPr/>
        </p:nvSpPr>
        <p:spPr>
          <a:xfrm>
            <a:off x="116113" y="58057"/>
            <a:ext cx="2598058" cy="6741887"/>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Góc Tròn 9">
            <a:extLst>
              <a:ext uri="{FF2B5EF4-FFF2-40B4-BE49-F238E27FC236}">
                <a16:creationId xmlns:a16="http://schemas.microsoft.com/office/drawing/2014/main" id="{CD8E36AB-2CD8-71B8-804A-39E126CDA185}"/>
              </a:ext>
            </a:extLst>
          </p:cNvPr>
          <p:cNvSpPr/>
          <p:nvPr/>
        </p:nvSpPr>
        <p:spPr>
          <a:xfrm>
            <a:off x="3154437" y="58057"/>
            <a:ext cx="2598058" cy="6741887"/>
          </a:xfrm>
          <a:prstGeom prst="roundRect">
            <a:avLst>
              <a:gd name="adj" fmla="val 50000"/>
            </a:avLst>
          </a:prstGeom>
          <a:gradFill flip="none" rotWithShape="1">
            <a:gsLst>
              <a:gs pos="0">
                <a:srgbClr val="6A9CFD"/>
              </a:gs>
              <a:gs pos="74000">
                <a:srgbClr val="28EEB0"/>
              </a:gs>
              <a:gs pos="83000">
                <a:srgbClr val="28EEB0"/>
              </a:gs>
              <a:gs pos="100000">
                <a:srgbClr val="FEE5E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ình chữ nhật: Góc Tròn 10">
            <a:extLst>
              <a:ext uri="{FF2B5EF4-FFF2-40B4-BE49-F238E27FC236}">
                <a16:creationId xmlns:a16="http://schemas.microsoft.com/office/drawing/2014/main" id="{AE7644F5-D32F-13EA-33A0-B3628F7A8B04}"/>
              </a:ext>
            </a:extLst>
          </p:cNvPr>
          <p:cNvSpPr/>
          <p:nvPr/>
        </p:nvSpPr>
        <p:spPr>
          <a:xfrm>
            <a:off x="9231086" y="58057"/>
            <a:ext cx="2598058" cy="6741887"/>
          </a:xfrm>
          <a:prstGeom prst="roundRect">
            <a:avLst>
              <a:gd name="adj" fmla="val 50000"/>
            </a:avLst>
          </a:prstGeom>
          <a:gradFill flip="none" rotWithShape="1">
            <a:gsLst>
              <a:gs pos="0">
                <a:srgbClr val="FEE5E1"/>
              </a:gs>
              <a:gs pos="74000">
                <a:srgbClr val="28EEB0"/>
              </a:gs>
              <a:gs pos="83000">
                <a:srgbClr val="28EEB0"/>
              </a:gs>
              <a:gs pos="100000">
                <a:schemeClr val="accent5">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Góc Tròn 11">
            <a:extLst>
              <a:ext uri="{FF2B5EF4-FFF2-40B4-BE49-F238E27FC236}">
                <a16:creationId xmlns:a16="http://schemas.microsoft.com/office/drawing/2014/main" id="{584102F8-E0F0-BB87-C746-33C1685E71EE}"/>
              </a:ext>
            </a:extLst>
          </p:cNvPr>
          <p:cNvSpPr/>
          <p:nvPr/>
        </p:nvSpPr>
        <p:spPr>
          <a:xfrm>
            <a:off x="6192761" y="58057"/>
            <a:ext cx="2598058" cy="6741887"/>
          </a:xfrm>
          <a:prstGeom prst="roundRect">
            <a:avLst>
              <a:gd name="adj" fmla="val 50000"/>
            </a:avLst>
          </a:prstGeom>
          <a:gradFill flip="none" rotWithShape="1">
            <a:gsLst>
              <a:gs pos="0">
                <a:srgbClr val="6A9CFD"/>
              </a:gs>
              <a:gs pos="23000">
                <a:srgbClr val="6A9CFD"/>
              </a:gs>
              <a:gs pos="69000">
                <a:srgbClr val="28EEB0"/>
              </a:gs>
              <a:gs pos="97000">
                <a:srgbClr val="FEE5E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608456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BFB3"/>
            </a:gs>
            <a:gs pos="35000">
              <a:srgbClr val="FFB8D0"/>
            </a:gs>
            <a:gs pos="100000">
              <a:srgbClr val="6A9CFD"/>
            </a:gs>
          </a:gsLst>
          <a:lin ang="16200000" scaled="1"/>
          <a:tileRect/>
        </a:gradFill>
        <a:effectLst/>
      </p:bgPr>
    </p:bg>
    <p:spTree>
      <p:nvGrpSpPr>
        <p:cNvPr id="1" name=""/>
        <p:cNvGrpSpPr/>
        <p:nvPr/>
      </p:nvGrpSpPr>
      <p:grpSpPr>
        <a:xfrm>
          <a:off x="0" y="0"/>
          <a:ext cx="0" cy="0"/>
          <a:chOff x="0" y="0"/>
          <a:chExt cx="0" cy="0"/>
        </a:xfrm>
      </p:grpSpPr>
      <p:sp>
        <p:nvSpPr>
          <p:cNvPr id="6" name="Hình chữ nhật: Góc Tròn 5">
            <a:extLst>
              <a:ext uri="{FF2B5EF4-FFF2-40B4-BE49-F238E27FC236}">
                <a16:creationId xmlns:a16="http://schemas.microsoft.com/office/drawing/2014/main" id="{D2B37B17-E328-E396-A7DC-2D153196EA2A}"/>
              </a:ext>
            </a:extLst>
          </p:cNvPr>
          <p:cNvSpPr/>
          <p:nvPr/>
        </p:nvSpPr>
        <p:spPr>
          <a:xfrm>
            <a:off x="8298025" y="170543"/>
            <a:ext cx="1436915" cy="6516914"/>
          </a:xfrm>
          <a:prstGeom prst="roundRect">
            <a:avLst>
              <a:gd name="adj" fmla="val 50000"/>
            </a:avLst>
          </a:prstGeom>
          <a:gradFill flip="none" rotWithShape="1">
            <a:gsLst>
              <a:gs pos="0">
                <a:srgbClr val="FEE5E1"/>
              </a:gs>
              <a:gs pos="46000">
                <a:srgbClr val="FFB8D0"/>
              </a:gs>
              <a:gs pos="100000">
                <a:srgbClr val="28EEB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Góc Tròn 6">
            <a:extLst>
              <a:ext uri="{FF2B5EF4-FFF2-40B4-BE49-F238E27FC236}">
                <a16:creationId xmlns:a16="http://schemas.microsoft.com/office/drawing/2014/main" id="{639088CD-6808-5658-8805-99E526C4829A}"/>
              </a:ext>
            </a:extLst>
          </p:cNvPr>
          <p:cNvSpPr/>
          <p:nvPr/>
        </p:nvSpPr>
        <p:spPr>
          <a:xfrm>
            <a:off x="10245013" y="170543"/>
            <a:ext cx="1436915" cy="6516914"/>
          </a:xfrm>
          <a:prstGeom prst="roundRect">
            <a:avLst>
              <a:gd name="adj" fmla="val 50000"/>
            </a:avLst>
          </a:prstGeom>
          <a:gradFill flip="none" rotWithShape="1">
            <a:gsLst>
              <a:gs pos="0">
                <a:srgbClr val="FFBFB3"/>
              </a:gs>
              <a:gs pos="35000">
                <a:srgbClr val="FFB8D0"/>
              </a:gs>
              <a:gs pos="100000">
                <a:srgbClr val="6A9CF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Góc Tròn 7">
            <a:extLst>
              <a:ext uri="{FF2B5EF4-FFF2-40B4-BE49-F238E27FC236}">
                <a16:creationId xmlns:a16="http://schemas.microsoft.com/office/drawing/2014/main" id="{1F5F22A8-3ACC-D0F7-501D-83DB6FCF45BB}"/>
              </a:ext>
            </a:extLst>
          </p:cNvPr>
          <p:cNvSpPr/>
          <p:nvPr/>
        </p:nvSpPr>
        <p:spPr>
          <a:xfrm>
            <a:off x="510073" y="170543"/>
            <a:ext cx="1436915" cy="6516914"/>
          </a:xfrm>
          <a:prstGeom prst="roundRect">
            <a:avLst>
              <a:gd name="adj" fmla="val 50000"/>
            </a:avLst>
          </a:prstGeom>
          <a:gradFill flip="none" rotWithShape="1">
            <a:gsLst>
              <a:gs pos="0">
                <a:srgbClr val="FFBFB3"/>
              </a:gs>
              <a:gs pos="35000">
                <a:srgbClr val="FFB8D0"/>
              </a:gs>
              <a:gs pos="100000">
                <a:srgbClr val="6A9CFD"/>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Góc Tròn 8">
            <a:extLst>
              <a:ext uri="{FF2B5EF4-FFF2-40B4-BE49-F238E27FC236}">
                <a16:creationId xmlns:a16="http://schemas.microsoft.com/office/drawing/2014/main" id="{BBE09133-420B-484C-50F2-D140EA6D9FC8}"/>
              </a:ext>
            </a:extLst>
          </p:cNvPr>
          <p:cNvSpPr/>
          <p:nvPr/>
        </p:nvSpPr>
        <p:spPr>
          <a:xfrm>
            <a:off x="2457061" y="170543"/>
            <a:ext cx="1436915" cy="6516914"/>
          </a:xfrm>
          <a:prstGeom prst="roundRect">
            <a:avLst>
              <a:gd name="adj" fmla="val 50000"/>
            </a:avLst>
          </a:prstGeom>
          <a:gradFill flip="none" rotWithShape="1">
            <a:gsLst>
              <a:gs pos="0">
                <a:srgbClr val="FEE5E1"/>
              </a:gs>
              <a:gs pos="48000">
                <a:srgbClr val="FFB8D0"/>
              </a:gs>
              <a:gs pos="100000">
                <a:srgbClr val="28EEB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Góc Tròn 9">
            <a:extLst>
              <a:ext uri="{FF2B5EF4-FFF2-40B4-BE49-F238E27FC236}">
                <a16:creationId xmlns:a16="http://schemas.microsoft.com/office/drawing/2014/main" id="{B58FFB69-770B-6EDD-9A83-4CCEF5ED8013}"/>
              </a:ext>
            </a:extLst>
          </p:cNvPr>
          <p:cNvSpPr/>
          <p:nvPr/>
        </p:nvSpPr>
        <p:spPr>
          <a:xfrm>
            <a:off x="4404049" y="170543"/>
            <a:ext cx="1436915" cy="6516914"/>
          </a:xfrm>
          <a:prstGeom prst="roundRect">
            <a:avLst>
              <a:gd name="adj" fmla="val 50000"/>
            </a:avLst>
          </a:prstGeom>
          <a:gradFill>
            <a:gsLst>
              <a:gs pos="0">
                <a:srgbClr val="FEE5E1"/>
              </a:gs>
              <a:gs pos="48000">
                <a:srgbClr val="FFB8D0"/>
              </a:gs>
              <a:gs pos="100000">
                <a:srgbClr val="28EEB0"/>
              </a:gs>
            </a:gsLst>
            <a:path path="rect">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ình chữ nhật: Góc Tròn 10">
            <a:extLst>
              <a:ext uri="{FF2B5EF4-FFF2-40B4-BE49-F238E27FC236}">
                <a16:creationId xmlns:a16="http://schemas.microsoft.com/office/drawing/2014/main" id="{AFA4B9FB-E6EA-FF9E-F761-54F2C141ED84}"/>
              </a:ext>
            </a:extLst>
          </p:cNvPr>
          <p:cNvSpPr/>
          <p:nvPr/>
        </p:nvSpPr>
        <p:spPr>
          <a:xfrm>
            <a:off x="6351037" y="170543"/>
            <a:ext cx="1436915" cy="6516914"/>
          </a:xfrm>
          <a:prstGeom prst="roundRect">
            <a:avLst>
              <a:gd name="adj" fmla="val 50000"/>
            </a:avLst>
          </a:prstGeom>
          <a:gradFill flip="none" rotWithShape="1">
            <a:gsLst>
              <a:gs pos="0">
                <a:srgbClr val="FFBFB3"/>
              </a:gs>
              <a:gs pos="35000">
                <a:srgbClr val="FFB8D0"/>
              </a:gs>
              <a:gs pos="100000">
                <a:srgbClr val="6A9CFD"/>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093883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75000">
              <a:srgbClr val="0081A7"/>
            </a:gs>
            <a:gs pos="7000">
              <a:srgbClr val="FFB8D0"/>
            </a:gs>
            <a:gs pos="30000">
              <a:srgbClr val="F07167"/>
            </a:gs>
            <a:gs pos="100000">
              <a:srgbClr val="C7D7FB"/>
            </a:gs>
          </a:gsLst>
          <a:lin ang="13500000" scaled="1"/>
          <a:tileRect/>
        </a:gradFill>
        <a:effectLst/>
      </p:bgPr>
    </p:bg>
    <p:spTree>
      <p:nvGrpSpPr>
        <p:cNvPr id="1" name=""/>
        <p:cNvGrpSpPr/>
        <p:nvPr/>
      </p:nvGrpSpPr>
      <p:grpSpPr>
        <a:xfrm>
          <a:off x="0" y="0"/>
          <a:ext cx="0" cy="0"/>
          <a:chOff x="0" y="0"/>
          <a:chExt cx="0" cy="0"/>
        </a:xfrm>
      </p:grpSpPr>
      <p:sp>
        <p:nvSpPr>
          <p:cNvPr id="30" name="Rounded Rectangle 8">
            <a:extLst>
              <a:ext uri="{FF2B5EF4-FFF2-40B4-BE49-F238E27FC236}">
                <a16:creationId xmlns:a16="http://schemas.microsoft.com/office/drawing/2014/main" id="{52B29530-261C-FDDC-3F66-511F19DF3364}"/>
              </a:ext>
            </a:extLst>
          </p:cNvPr>
          <p:cNvSpPr/>
          <p:nvPr/>
        </p:nvSpPr>
        <p:spPr>
          <a:xfrm rot="10800000">
            <a:off x="2020094" y="-11317791"/>
            <a:ext cx="8151812" cy="10218378"/>
          </a:xfrm>
          <a:prstGeom prst="roundRect">
            <a:avLst>
              <a:gd name="adj" fmla="val 50000"/>
            </a:avLst>
          </a:prstGeom>
          <a:gradFill flip="none" rotWithShape="1">
            <a:gsLst>
              <a:gs pos="0">
                <a:srgbClr val="FEE5E1"/>
              </a:gs>
              <a:gs pos="46000">
                <a:srgbClr val="FFB8D0"/>
              </a:gs>
              <a:gs pos="100000">
                <a:srgbClr val="28EEB0"/>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TextBox 28">
            <a:extLst>
              <a:ext uri="{FF2B5EF4-FFF2-40B4-BE49-F238E27FC236}">
                <a16:creationId xmlns:a16="http://schemas.microsoft.com/office/drawing/2014/main" id="{C6E789F8-1EAB-AA59-DCAB-7D57C486A8FF}"/>
              </a:ext>
            </a:extLst>
          </p:cNvPr>
          <p:cNvSpPr txBox="1"/>
          <p:nvPr/>
        </p:nvSpPr>
        <p:spPr>
          <a:xfrm>
            <a:off x="1789113" y="-3672145"/>
            <a:ext cx="8686799" cy="2554545"/>
          </a:xfrm>
          <a:prstGeom prst="rect">
            <a:avLst/>
          </a:prstGeom>
          <a:noFill/>
        </p:spPr>
        <p:txBody>
          <a:bodyPr wrap="square" rtlCol="0">
            <a:spAutoFit/>
          </a:bodyPr>
          <a:lstStyle/>
          <a:p>
            <a:pPr algn="ctr"/>
            <a:endParaRPr lang="vi-VN" sz="8000" dirty="0">
              <a:gradFill>
                <a:gsLst>
                  <a:gs pos="0">
                    <a:schemeClr val="accent1">
                      <a:lumMod val="5000"/>
                      <a:lumOff val="95000"/>
                    </a:schemeClr>
                  </a:gs>
                  <a:gs pos="100000">
                    <a:srgbClr val="FCB1A6"/>
                  </a:gs>
                </a:gsLst>
                <a:lin ang="5400000" scaled="1"/>
              </a:gradFill>
              <a:latin typeface="Merienda ExtraBold" pitchFamily="2" charset="0"/>
            </a:endParaRPr>
          </a:p>
          <a:p>
            <a:pPr algn="ctr"/>
            <a:r>
              <a:rPr lang="vi-VN" sz="8000" dirty="0">
                <a:gradFill>
                  <a:gsLst>
                    <a:gs pos="0">
                      <a:schemeClr val="accent1">
                        <a:lumMod val="5000"/>
                        <a:lumOff val="95000"/>
                      </a:schemeClr>
                    </a:gs>
                    <a:gs pos="100000">
                      <a:srgbClr val="FCB1A6"/>
                    </a:gs>
                  </a:gsLst>
                  <a:lin ang="5400000" scaled="1"/>
                </a:gradFill>
                <a:latin typeface="Merienda ExtraBold" pitchFamily="2" charset="0"/>
              </a:rPr>
              <a:t>DỮ LIỆU LỚN</a:t>
            </a:r>
          </a:p>
        </p:txBody>
      </p:sp>
      <p:sp>
        <p:nvSpPr>
          <p:cNvPr id="2" name="TextBox 2">
            <a:extLst>
              <a:ext uri="{FF2B5EF4-FFF2-40B4-BE49-F238E27FC236}">
                <a16:creationId xmlns:a16="http://schemas.microsoft.com/office/drawing/2014/main" id="{A8907E25-581E-ED5B-EC4D-2C4A605E0F04}"/>
              </a:ext>
            </a:extLst>
          </p:cNvPr>
          <p:cNvSpPr txBox="1"/>
          <p:nvPr/>
        </p:nvSpPr>
        <p:spPr>
          <a:xfrm>
            <a:off x="1716088" y="-4038789"/>
            <a:ext cx="8686799" cy="1323439"/>
          </a:xfrm>
          <a:prstGeom prst="rect">
            <a:avLst/>
          </a:prstGeom>
          <a:noFill/>
        </p:spPr>
        <p:txBody>
          <a:bodyPr wrap="square" rtlCol="0">
            <a:spAutoFit/>
          </a:bodyPr>
          <a:lstStyle/>
          <a:p>
            <a:pPr algn="ctr"/>
            <a:r>
              <a:rPr lang="vi-VN" sz="8000" dirty="0">
                <a:gradFill>
                  <a:gsLst>
                    <a:gs pos="0">
                      <a:schemeClr val="accent1">
                        <a:lumMod val="5000"/>
                        <a:lumOff val="95000"/>
                      </a:schemeClr>
                    </a:gs>
                    <a:gs pos="100000">
                      <a:srgbClr val="FCB1A6"/>
                    </a:gs>
                  </a:gsLst>
                  <a:lin ang="5400000" scaled="1"/>
                </a:gradFill>
                <a:latin typeface="Merienda ExtraBold" pitchFamily="2" charset="0"/>
              </a:rPr>
              <a:t>BÁO CÁO</a:t>
            </a:r>
          </a:p>
        </p:txBody>
      </p:sp>
    </p:spTree>
    <p:extLst>
      <p:ext uri="{BB962C8B-B14F-4D97-AF65-F5344CB8AC3E}">
        <p14:creationId xmlns:p14="http://schemas.microsoft.com/office/powerpoint/2010/main" val="41436832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TotalTime>
  <Words>4439</Words>
  <Application>Microsoft Office PowerPoint</Application>
  <PresentationFormat>Màn hình rộng</PresentationFormat>
  <Paragraphs>247</Paragraphs>
  <Slides>31</Slides>
  <Notes>0</Notes>
  <HiddenSlides>0</HiddenSlides>
  <MMClips>8</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31</vt:i4>
      </vt:variant>
    </vt:vector>
  </HeadingPairs>
  <TitlesOfParts>
    <vt:vector size="41" baseType="lpstr">
      <vt:lpstr>Arial</vt:lpstr>
      <vt:lpstr>Merienda</vt:lpstr>
      <vt:lpstr>Merienda Black</vt:lpstr>
      <vt:lpstr>Merienda ExtraBold</vt:lpstr>
      <vt:lpstr>Merienda Light</vt:lpstr>
      <vt:lpstr>Merienda Medium</vt:lpstr>
      <vt:lpstr>Merienda SemiBold</vt:lpstr>
      <vt:lpstr>Symbol</vt:lpstr>
      <vt:lpstr>Times New Roman</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Trung Vũ Thành</dc:creator>
  <cp:lastModifiedBy>Vũ Thành Trung</cp:lastModifiedBy>
  <cp:revision>9</cp:revision>
  <dcterms:created xsi:type="dcterms:W3CDTF">2023-05-19T08:13:24Z</dcterms:created>
  <dcterms:modified xsi:type="dcterms:W3CDTF">2023-06-13T17:29:33Z</dcterms:modified>
</cp:coreProperties>
</file>